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UIGxqocyXtsJpOIkFEIwklPnO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F0AF96-70AF-4B62-846A-F77DA3CCF039}">
  <a:tblStyle styleId="{97F0AF96-70AF-4B62-846A-F77DA3CCF03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AA39E898-2988-4300-98D6-82A8625ABD44}" styleName="Table_1">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8EBF5"/>
          </a:solidFill>
        </a:fill>
      </a:tcStyle>
    </a:lastRow>
    <a:seCell>
      <a:tcTxStyle/>
      <a:tcStyle>
        <a:tcBdr/>
      </a:tcStyle>
    </a:seCell>
    <a:swCell>
      <a:tcTxStyle/>
      <a:tcStyle>
        <a:tcBdr/>
      </a:tcStyle>
    </a:swCell>
    <a:firstRow>
      <a:tcTxStyle b="on" i="off"/>
      <a:tcStyle>
        <a:tcBdr/>
        <a:fill>
          <a:solidFill>
            <a:srgbClr val="E8EBF5"/>
          </a:solidFill>
        </a:fill>
      </a:tcStyle>
    </a:firstRow>
    <a:neCell>
      <a:tcTxStyle/>
      <a:tcStyle>
        <a:tcBdr/>
      </a:tcStyle>
    </a:neCell>
    <a:nwCell>
      <a:tcTxStyle/>
      <a:tcStyle>
        <a:tcBdr/>
      </a:tcStyle>
    </a:nwCell>
  </a:tblStyle>
  <a:tblStyle styleId="{AB796623-CA20-4C53-A0D0-B6333CDFC502}"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2" d="100"/>
          <a:sy n="82" d="100"/>
        </p:scale>
        <p:origin x="691"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notesMaster" Target="notesMasters/notesMaster1.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28aed72562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28aed72562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228aed72562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28aed7256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28aed7256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28aed7256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12a7b9c80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12a7b9c80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212a7b9c80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12a7b9c807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12a7b9c807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12a7b9c807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218c03aa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218c03aa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218c03aa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218c03aaec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218c03aaec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218c03aaec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987425"/>
            <a:ext cx="6172200" cy="4873625"/>
          </a:xfrm>
          <a:prstGeom prst="rect">
            <a:avLst/>
          </a:prstGeom>
          <a:noFill/>
          <a:ln>
            <a:noFill/>
          </a:ln>
        </p:spPr>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mt="22000"/>
          </a:blip>
          <a:stretch>
            <a:fillRect/>
          </a:stretch>
        </a:blip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elearnmarkets.com/blog/5-trend-indicators-to-identify-trend/#1-moving-averag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www.elearnmarkets.com/blog/5-trend-indicators-to-identify-trend/"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about:blan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elearnmarkets.com/blog/5-trend-indicators-to-identify-trend/#2-supertrend"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upertrend-intraday-v1.2.xls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0" y="0"/>
            <a:ext cx="12192000" cy="68103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latin typeface="Calibri"/>
                <a:ea typeface="Calibri"/>
                <a:cs typeface="Calibri"/>
                <a:sym typeface="Calibri"/>
              </a:rPr>
              <a:t>Day 10: Introduction of Technical Indicator</a:t>
            </a:r>
            <a:endParaRPr/>
          </a:p>
        </p:txBody>
      </p:sp>
      <p:sp>
        <p:nvSpPr>
          <p:cNvPr id="89" name="Google Shape;89;p1"/>
          <p:cNvSpPr txBox="1">
            <a:spLocks noGrp="1"/>
          </p:cNvSpPr>
          <p:nvPr>
            <p:ph type="body" idx="1"/>
          </p:nvPr>
        </p:nvSpPr>
        <p:spPr>
          <a:xfrm>
            <a:off x="0" y="820269"/>
            <a:ext cx="12192000" cy="603773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000"/>
              <a:buChar char="•"/>
            </a:pPr>
            <a:r>
              <a:rPr lang="en-US" sz="2000" dirty="0" err="1"/>
              <a:t>कुनै</a:t>
            </a:r>
            <a:r>
              <a:rPr lang="en-US" sz="2000" dirty="0"/>
              <a:t> </a:t>
            </a:r>
            <a:r>
              <a:rPr lang="en-US" sz="2000" dirty="0" err="1"/>
              <a:t>पनि</a:t>
            </a:r>
            <a:r>
              <a:rPr lang="en-US" sz="2000" dirty="0"/>
              <a:t> </a:t>
            </a:r>
            <a:r>
              <a:rPr lang="en-US" sz="2000" dirty="0" err="1"/>
              <a:t>कम्पनीको</a:t>
            </a:r>
            <a:r>
              <a:rPr lang="en-US" sz="2000" dirty="0"/>
              <a:t> </a:t>
            </a:r>
            <a:r>
              <a:rPr lang="en-US" sz="2000" dirty="0" err="1"/>
              <a:t>दोश्रो</a:t>
            </a:r>
            <a:r>
              <a:rPr lang="en-US" sz="2000" dirty="0"/>
              <a:t> </a:t>
            </a:r>
            <a:r>
              <a:rPr lang="en-US" sz="2000" dirty="0" err="1"/>
              <a:t>बजारको</a:t>
            </a:r>
            <a:r>
              <a:rPr lang="en-US" sz="2000" dirty="0"/>
              <a:t> </a:t>
            </a:r>
            <a:r>
              <a:rPr lang="en-US" sz="2000" dirty="0" err="1"/>
              <a:t>बर्तमान</a:t>
            </a:r>
            <a:r>
              <a:rPr lang="en-US" sz="2000" dirty="0"/>
              <a:t> </a:t>
            </a:r>
            <a:r>
              <a:rPr lang="en-US" sz="2000" dirty="0" err="1"/>
              <a:t>अवस्था</a:t>
            </a:r>
            <a:r>
              <a:rPr lang="en-US" sz="2000" dirty="0"/>
              <a:t> </a:t>
            </a:r>
            <a:r>
              <a:rPr lang="en-US" sz="2000" dirty="0" err="1"/>
              <a:t>दर्शाउने</a:t>
            </a:r>
            <a:r>
              <a:rPr lang="en-US" sz="2000" dirty="0"/>
              <a:t> </a:t>
            </a:r>
            <a:r>
              <a:rPr lang="en-US" sz="2000" dirty="0" err="1"/>
              <a:t>सूचकहरु</a:t>
            </a:r>
            <a:r>
              <a:rPr lang="en-US" sz="2000" dirty="0"/>
              <a:t> </a:t>
            </a:r>
            <a:r>
              <a:rPr lang="en-US" sz="2000" dirty="0" err="1"/>
              <a:t>नै</a:t>
            </a:r>
            <a:r>
              <a:rPr lang="en-US" sz="2000" dirty="0"/>
              <a:t> </a:t>
            </a:r>
            <a:r>
              <a:rPr lang="en-US" sz="2000" dirty="0" err="1"/>
              <a:t>प्राविधिक</a:t>
            </a:r>
            <a:r>
              <a:rPr lang="en-US" sz="2000" dirty="0"/>
              <a:t> </a:t>
            </a:r>
            <a:r>
              <a:rPr lang="en-US" sz="2000" dirty="0" err="1"/>
              <a:t>सूचकहरु</a:t>
            </a:r>
            <a:r>
              <a:rPr lang="en-US" sz="2000" dirty="0"/>
              <a:t> </a:t>
            </a:r>
            <a:r>
              <a:rPr lang="en-US" sz="2000" dirty="0" err="1"/>
              <a:t>हुन</a:t>
            </a:r>
            <a:r>
              <a:rPr lang="en-US" sz="2000" dirty="0"/>
              <a:t> । </a:t>
            </a:r>
            <a:endParaRPr sz="2000" dirty="0"/>
          </a:p>
          <a:p>
            <a:pPr marL="228600" lvl="0" indent="-228600" algn="l" rtl="0">
              <a:lnSpc>
                <a:spcPct val="100000"/>
              </a:lnSpc>
              <a:spcBef>
                <a:spcPts val="1000"/>
              </a:spcBef>
              <a:spcAft>
                <a:spcPts val="0"/>
              </a:spcAft>
              <a:buClr>
                <a:schemeClr val="dk1"/>
              </a:buClr>
              <a:buSzPts val="2000"/>
              <a:buChar char="•"/>
            </a:pPr>
            <a:r>
              <a:rPr lang="en-US" sz="2000" b="1" dirty="0"/>
              <a:t>Open Price, Low Price, High Price र Close Price</a:t>
            </a:r>
            <a:r>
              <a:rPr lang="en-US" sz="2000" dirty="0"/>
              <a:t> </a:t>
            </a:r>
            <a:r>
              <a:rPr lang="en-US" sz="2000" dirty="0" err="1"/>
              <a:t>अनि</a:t>
            </a:r>
            <a:r>
              <a:rPr lang="en-US" sz="2000" dirty="0"/>
              <a:t> volume </a:t>
            </a:r>
            <a:r>
              <a:rPr lang="en-US" sz="2000" dirty="0" err="1"/>
              <a:t>हरेक</a:t>
            </a:r>
            <a:r>
              <a:rPr lang="en-US" sz="2000" dirty="0"/>
              <a:t> </a:t>
            </a:r>
            <a:r>
              <a:rPr lang="en-US" sz="2000" dirty="0" err="1"/>
              <a:t>इन्डिकेटरको</a:t>
            </a:r>
            <a:r>
              <a:rPr lang="en-US" sz="2000" dirty="0"/>
              <a:t> </a:t>
            </a:r>
            <a:r>
              <a:rPr lang="en-US" sz="2000" dirty="0" err="1"/>
              <a:t>प्राथमिक</a:t>
            </a:r>
            <a:r>
              <a:rPr lang="en-US" sz="2000" dirty="0"/>
              <a:t> </a:t>
            </a:r>
            <a:r>
              <a:rPr lang="en-US" sz="2000" dirty="0" err="1"/>
              <a:t>डाटा</a:t>
            </a:r>
            <a:r>
              <a:rPr lang="en-US" sz="2000" dirty="0"/>
              <a:t> </a:t>
            </a:r>
            <a:r>
              <a:rPr lang="en-US" sz="2000" dirty="0" err="1"/>
              <a:t>हो</a:t>
            </a:r>
            <a:r>
              <a:rPr lang="en-US" sz="2000" dirty="0"/>
              <a:t> </a:t>
            </a:r>
            <a:r>
              <a:rPr lang="en-US" sz="2000" dirty="0" err="1"/>
              <a:t>यसबाटै</a:t>
            </a:r>
            <a:r>
              <a:rPr lang="en-US" sz="2000" dirty="0"/>
              <a:t> </a:t>
            </a:r>
            <a:r>
              <a:rPr lang="en-US" sz="2000" dirty="0" err="1"/>
              <a:t>सयौ</a:t>
            </a:r>
            <a:r>
              <a:rPr lang="en-US" sz="2000" dirty="0"/>
              <a:t> </a:t>
            </a:r>
            <a:r>
              <a:rPr lang="en-US" sz="2000" dirty="0" err="1"/>
              <a:t>इन्डिकेटर</a:t>
            </a:r>
            <a:r>
              <a:rPr lang="en-US" sz="2000" dirty="0"/>
              <a:t> </a:t>
            </a:r>
            <a:r>
              <a:rPr lang="en-US" sz="2000" dirty="0" err="1"/>
              <a:t>बन्दछन</a:t>
            </a:r>
            <a:r>
              <a:rPr lang="en-US" sz="2000" dirty="0"/>
              <a:t> ।</a:t>
            </a:r>
            <a:endParaRPr dirty="0"/>
          </a:p>
          <a:p>
            <a:pPr marL="228600" lvl="0" indent="-228600" algn="l" rtl="0">
              <a:lnSpc>
                <a:spcPct val="100000"/>
              </a:lnSpc>
              <a:spcBef>
                <a:spcPts val="1000"/>
              </a:spcBef>
              <a:spcAft>
                <a:spcPts val="0"/>
              </a:spcAft>
              <a:buClr>
                <a:schemeClr val="dk1"/>
              </a:buClr>
              <a:buSzPts val="2000"/>
              <a:buChar char="•"/>
            </a:pPr>
            <a:r>
              <a:rPr lang="en-US" sz="2000" dirty="0" err="1"/>
              <a:t>बजारको</a:t>
            </a:r>
            <a:r>
              <a:rPr lang="en-US" sz="2000" dirty="0"/>
              <a:t> </a:t>
            </a:r>
            <a:r>
              <a:rPr lang="en-US" sz="2000" dirty="0" err="1"/>
              <a:t>मुल्य</a:t>
            </a:r>
            <a:r>
              <a:rPr lang="en-US" sz="2000" dirty="0"/>
              <a:t> </a:t>
            </a:r>
            <a:r>
              <a:rPr lang="en-US" sz="2000" dirty="0" err="1"/>
              <a:t>कारोबार</a:t>
            </a:r>
            <a:r>
              <a:rPr lang="en-US" sz="2000" dirty="0"/>
              <a:t> </a:t>
            </a:r>
            <a:r>
              <a:rPr lang="en-US" sz="2000" dirty="0" err="1"/>
              <a:t>रकम</a:t>
            </a:r>
            <a:r>
              <a:rPr lang="en-US" sz="2000" dirty="0"/>
              <a:t> र </a:t>
            </a:r>
            <a:r>
              <a:rPr lang="en-US" sz="2000" dirty="0" err="1"/>
              <a:t>डिमाण्ड</a:t>
            </a:r>
            <a:r>
              <a:rPr lang="en-US" sz="2000" dirty="0"/>
              <a:t> </a:t>
            </a:r>
            <a:r>
              <a:rPr lang="en-US" sz="2000" dirty="0" err="1"/>
              <a:t>सप्लाइको</a:t>
            </a:r>
            <a:r>
              <a:rPr lang="en-US" sz="2000" dirty="0"/>
              <a:t> </a:t>
            </a:r>
            <a:r>
              <a:rPr lang="en-US" sz="2000" dirty="0" err="1"/>
              <a:t>आधारमा</a:t>
            </a:r>
            <a:r>
              <a:rPr lang="en-US" sz="2000" dirty="0"/>
              <a:t> </a:t>
            </a:r>
            <a:r>
              <a:rPr lang="en-US" sz="2000" dirty="0" err="1"/>
              <a:t>विभिन्न</a:t>
            </a:r>
            <a:r>
              <a:rPr lang="en-US" sz="2000" dirty="0"/>
              <a:t> </a:t>
            </a:r>
            <a:r>
              <a:rPr lang="en-US" sz="2000" dirty="0" err="1"/>
              <a:t>सूचकहरु</a:t>
            </a:r>
            <a:r>
              <a:rPr lang="en-US" sz="2000" dirty="0"/>
              <a:t> </a:t>
            </a:r>
            <a:r>
              <a:rPr lang="en-US" sz="2000" dirty="0" err="1"/>
              <a:t>बनेका</a:t>
            </a:r>
            <a:r>
              <a:rPr lang="en-US" sz="2000" dirty="0"/>
              <a:t> </a:t>
            </a:r>
            <a:r>
              <a:rPr lang="en-US" sz="2000" dirty="0" err="1"/>
              <a:t>हुन्छन</a:t>
            </a:r>
            <a:r>
              <a:rPr lang="en-US" sz="2000" dirty="0"/>
              <a:t> । </a:t>
            </a:r>
            <a:endParaRPr dirty="0"/>
          </a:p>
          <a:p>
            <a:pPr marL="228600" lvl="0" indent="-228600" algn="l" rtl="0">
              <a:lnSpc>
                <a:spcPct val="100000"/>
              </a:lnSpc>
              <a:spcBef>
                <a:spcPts val="1000"/>
              </a:spcBef>
              <a:spcAft>
                <a:spcPts val="0"/>
              </a:spcAft>
              <a:buClr>
                <a:schemeClr val="dk1"/>
              </a:buClr>
              <a:buSzPts val="2000"/>
              <a:buChar char="•"/>
            </a:pPr>
            <a:r>
              <a:rPr lang="en-US" sz="2000" dirty="0"/>
              <a:t>Indicator </a:t>
            </a:r>
            <a:r>
              <a:rPr lang="en-US" sz="2000" dirty="0" err="1"/>
              <a:t>हरु</a:t>
            </a:r>
            <a:r>
              <a:rPr lang="en-US" sz="2000" dirty="0"/>
              <a:t> Overlay(</a:t>
            </a:r>
            <a:r>
              <a:rPr lang="en-US" sz="2000" dirty="0" err="1"/>
              <a:t>क्याण्डलमा</a:t>
            </a:r>
            <a:r>
              <a:rPr lang="en-US" sz="2000" dirty="0"/>
              <a:t> </a:t>
            </a:r>
            <a:r>
              <a:rPr lang="en-US" sz="2000" dirty="0" err="1"/>
              <a:t>लगाउने</a:t>
            </a:r>
            <a:r>
              <a:rPr lang="en-US" sz="2000" dirty="0"/>
              <a:t>), Oscillators(</a:t>
            </a:r>
            <a:r>
              <a:rPr lang="en-US" sz="2000" dirty="0" err="1"/>
              <a:t>अलग</a:t>
            </a:r>
            <a:r>
              <a:rPr lang="en-US" sz="2000" dirty="0"/>
              <a:t> </a:t>
            </a:r>
            <a:r>
              <a:rPr lang="en-US" sz="2000" dirty="0" err="1"/>
              <a:t>लाग्ने</a:t>
            </a:r>
            <a:r>
              <a:rPr lang="en-US" sz="2000" dirty="0"/>
              <a:t> र </a:t>
            </a:r>
            <a:r>
              <a:rPr lang="en-US" sz="2000" dirty="0" err="1"/>
              <a:t>छुट्टै</a:t>
            </a:r>
            <a:r>
              <a:rPr lang="en-US" sz="2000" dirty="0"/>
              <a:t> </a:t>
            </a:r>
            <a:r>
              <a:rPr lang="en-US" sz="2000" dirty="0" err="1"/>
              <a:t>व्याख्याको</a:t>
            </a:r>
            <a:r>
              <a:rPr lang="en-US" sz="2000" dirty="0"/>
              <a:t> </a:t>
            </a:r>
            <a:r>
              <a:rPr lang="en-US" sz="2000" dirty="0" err="1"/>
              <a:t>नियम</a:t>
            </a:r>
            <a:r>
              <a:rPr lang="en-US" sz="2000" dirty="0"/>
              <a:t>) </a:t>
            </a:r>
            <a:r>
              <a:rPr lang="en-US" sz="2000" dirty="0" err="1"/>
              <a:t>मुख्य</a:t>
            </a:r>
            <a:r>
              <a:rPr lang="en-US" sz="2000" dirty="0"/>
              <a:t> </a:t>
            </a:r>
            <a:r>
              <a:rPr lang="en-US" sz="2000" dirty="0" err="1"/>
              <a:t>गरि</a:t>
            </a:r>
            <a:r>
              <a:rPr lang="en-US" sz="2000" dirty="0"/>
              <a:t> </a:t>
            </a:r>
            <a:r>
              <a:rPr lang="en-US" sz="2000" dirty="0" err="1"/>
              <a:t>दुइ</a:t>
            </a:r>
            <a:r>
              <a:rPr lang="en-US" sz="2000" dirty="0"/>
              <a:t> </a:t>
            </a:r>
            <a:r>
              <a:rPr lang="en-US" sz="2000" dirty="0" err="1"/>
              <a:t>भागमा</a:t>
            </a:r>
            <a:r>
              <a:rPr lang="en-US" sz="2000" dirty="0"/>
              <a:t> </a:t>
            </a:r>
            <a:r>
              <a:rPr lang="en-US" sz="2000" dirty="0" err="1"/>
              <a:t>बाढिएका</a:t>
            </a:r>
            <a:r>
              <a:rPr lang="en-US" sz="2000" dirty="0"/>
              <a:t> </a:t>
            </a:r>
            <a:r>
              <a:rPr lang="en-US" sz="2000" dirty="0" err="1"/>
              <a:t>छन</a:t>
            </a:r>
            <a:r>
              <a:rPr lang="en-US" sz="2000" dirty="0"/>
              <a:t> । </a:t>
            </a:r>
            <a:endParaRPr sz="2000" dirty="0"/>
          </a:p>
          <a:p>
            <a:pPr marL="228600" lvl="0" indent="-228600" algn="l" rtl="0">
              <a:lnSpc>
                <a:spcPct val="100000"/>
              </a:lnSpc>
              <a:spcBef>
                <a:spcPts val="1000"/>
              </a:spcBef>
              <a:spcAft>
                <a:spcPts val="0"/>
              </a:spcAft>
              <a:buClr>
                <a:schemeClr val="dk1"/>
              </a:buClr>
              <a:buSzPts val="2000"/>
              <a:buChar char="•"/>
            </a:pPr>
            <a:r>
              <a:rPr lang="en-US" sz="2000" dirty="0"/>
              <a:t>Lagging (</a:t>
            </a:r>
            <a:r>
              <a:rPr lang="en-US" sz="2000" dirty="0" err="1"/>
              <a:t>रिभर्सल</a:t>
            </a:r>
            <a:r>
              <a:rPr lang="en-US" sz="2000" dirty="0"/>
              <a:t> </a:t>
            </a:r>
            <a:r>
              <a:rPr lang="en-US" sz="2000" dirty="0" err="1"/>
              <a:t>पत्ता</a:t>
            </a:r>
            <a:r>
              <a:rPr lang="en-US" sz="2000" dirty="0"/>
              <a:t> </a:t>
            </a:r>
            <a:r>
              <a:rPr lang="en-US" sz="2000" dirty="0" err="1"/>
              <a:t>लगाउने</a:t>
            </a:r>
            <a:r>
              <a:rPr lang="en-US" sz="2000" dirty="0"/>
              <a:t>)/Leading(</a:t>
            </a:r>
            <a:r>
              <a:rPr lang="en-US" sz="2000" dirty="0" err="1"/>
              <a:t>सपोर्ट</a:t>
            </a:r>
            <a:r>
              <a:rPr lang="en-US" sz="2000" dirty="0"/>
              <a:t> र </a:t>
            </a:r>
            <a:r>
              <a:rPr lang="en-US" sz="2000" dirty="0" err="1"/>
              <a:t>रेसिस्टेन्स</a:t>
            </a:r>
            <a:r>
              <a:rPr lang="en-US" sz="2000" dirty="0"/>
              <a:t> </a:t>
            </a:r>
            <a:r>
              <a:rPr lang="en-US" sz="2000" dirty="0" err="1"/>
              <a:t>अनुमान</a:t>
            </a:r>
            <a:r>
              <a:rPr lang="en-US" sz="2000" dirty="0"/>
              <a:t> </a:t>
            </a:r>
            <a:r>
              <a:rPr lang="en-US" sz="2000" dirty="0" err="1"/>
              <a:t>गर्ने</a:t>
            </a:r>
            <a:r>
              <a:rPr lang="en-US" sz="2000" dirty="0"/>
              <a:t>)  </a:t>
            </a:r>
            <a:r>
              <a:rPr lang="en-US" sz="2000" dirty="0" err="1"/>
              <a:t>भनेर</a:t>
            </a:r>
            <a:r>
              <a:rPr lang="en-US" sz="2000" dirty="0"/>
              <a:t> </a:t>
            </a:r>
            <a:r>
              <a:rPr lang="en-US" sz="2000" dirty="0" err="1"/>
              <a:t>पनि</a:t>
            </a:r>
            <a:r>
              <a:rPr lang="en-US" sz="2000" dirty="0"/>
              <a:t> </a:t>
            </a:r>
            <a:r>
              <a:rPr lang="en-US" sz="2000" dirty="0" err="1"/>
              <a:t>छुट्याउन</a:t>
            </a:r>
            <a:r>
              <a:rPr lang="en-US" sz="2000" dirty="0"/>
              <a:t> </a:t>
            </a:r>
            <a:r>
              <a:rPr lang="en-US" sz="2000" dirty="0" err="1"/>
              <a:t>सकिन्छ</a:t>
            </a:r>
            <a:r>
              <a:rPr lang="en-US" sz="2000" dirty="0"/>
              <a:t> ।</a:t>
            </a:r>
            <a:endParaRPr sz="2000" dirty="0"/>
          </a:p>
          <a:p>
            <a:pPr marL="228600" lvl="0" indent="-228600" algn="l" rtl="0">
              <a:lnSpc>
                <a:spcPct val="100000"/>
              </a:lnSpc>
              <a:spcBef>
                <a:spcPts val="1000"/>
              </a:spcBef>
              <a:spcAft>
                <a:spcPts val="0"/>
              </a:spcAft>
              <a:buClr>
                <a:schemeClr val="dk1"/>
              </a:buClr>
              <a:buSzPts val="2000"/>
              <a:buChar char="•"/>
            </a:pPr>
            <a:r>
              <a:rPr lang="en-US" sz="2000" dirty="0" err="1"/>
              <a:t>विषयगत</a:t>
            </a:r>
            <a:r>
              <a:rPr lang="en-US" sz="2000" dirty="0"/>
              <a:t> </a:t>
            </a:r>
            <a:r>
              <a:rPr lang="en-US" sz="2000" dirty="0" err="1"/>
              <a:t>आधारमा</a:t>
            </a:r>
            <a:r>
              <a:rPr lang="en-US" sz="2000" dirty="0"/>
              <a:t> Trend Based, Momentum Based, Volatility र Volume </a:t>
            </a:r>
            <a:r>
              <a:rPr lang="en-US" sz="2000" dirty="0" err="1"/>
              <a:t>मा</a:t>
            </a:r>
            <a:r>
              <a:rPr lang="en-US" sz="2000" dirty="0"/>
              <a:t> </a:t>
            </a:r>
            <a:r>
              <a:rPr lang="en-US" sz="2000" dirty="0" err="1"/>
              <a:t>आधारित</a:t>
            </a:r>
            <a:r>
              <a:rPr lang="en-US" sz="2000" dirty="0"/>
              <a:t> </a:t>
            </a:r>
            <a:r>
              <a:rPr lang="en-US" sz="2000" dirty="0" err="1"/>
              <a:t>रहेर</a:t>
            </a:r>
            <a:r>
              <a:rPr lang="en-US" sz="2000" dirty="0"/>
              <a:t> </a:t>
            </a:r>
            <a:r>
              <a:rPr lang="en-US" sz="2000" dirty="0" err="1"/>
              <a:t>बर्गिकरण</a:t>
            </a:r>
            <a:r>
              <a:rPr lang="en-US" sz="2000" dirty="0"/>
              <a:t> </a:t>
            </a:r>
            <a:r>
              <a:rPr lang="en-US" sz="2000" dirty="0" err="1"/>
              <a:t>गरिएका</a:t>
            </a:r>
            <a:r>
              <a:rPr lang="en-US" sz="2000" dirty="0"/>
              <a:t> </a:t>
            </a:r>
            <a:r>
              <a:rPr lang="en-US" sz="2000" dirty="0" err="1"/>
              <a:t>हुन्छन</a:t>
            </a:r>
            <a:r>
              <a:rPr lang="en-US" sz="2000" dirty="0"/>
              <a:t> ।</a:t>
            </a:r>
            <a:endParaRPr dirty="0"/>
          </a:p>
          <a:p>
            <a:pPr marL="228600" lvl="0" indent="-228600" algn="l" rtl="0">
              <a:lnSpc>
                <a:spcPct val="100000"/>
              </a:lnSpc>
              <a:spcBef>
                <a:spcPts val="1000"/>
              </a:spcBef>
              <a:spcAft>
                <a:spcPts val="0"/>
              </a:spcAft>
              <a:buClr>
                <a:schemeClr val="dk1"/>
              </a:buClr>
              <a:buSzPts val="2000"/>
              <a:buChar char="•"/>
            </a:pPr>
            <a:r>
              <a:rPr lang="en-US" sz="2000" dirty="0" err="1"/>
              <a:t>इन्डिकेटर</a:t>
            </a:r>
            <a:r>
              <a:rPr lang="en-US" sz="2000" dirty="0"/>
              <a:t> </a:t>
            </a:r>
            <a:r>
              <a:rPr lang="en-US" sz="2000" dirty="0" err="1"/>
              <a:t>नै</a:t>
            </a:r>
            <a:r>
              <a:rPr lang="en-US" sz="2000" dirty="0"/>
              <a:t> </a:t>
            </a:r>
            <a:r>
              <a:rPr lang="en-US" sz="2000" dirty="0" err="1"/>
              <a:t>बजारको</a:t>
            </a:r>
            <a:r>
              <a:rPr lang="en-US" sz="2000" dirty="0"/>
              <a:t> </a:t>
            </a:r>
            <a:r>
              <a:rPr lang="en-US" sz="2000" dirty="0" err="1"/>
              <a:t>ऐना</a:t>
            </a:r>
            <a:r>
              <a:rPr lang="en-US" sz="2000" dirty="0"/>
              <a:t> </a:t>
            </a:r>
            <a:r>
              <a:rPr lang="en-US" sz="2000" dirty="0" err="1"/>
              <a:t>हो</a:t>
            </a:r>
            <a:r>
              <a:rPr lang="en-US" sz="2000" dirty="0"/>
              <a:t> र </a:t>
            </a:r>
            <a:r>
              <a:rPr lang="en-US" sz="2000" dirty="0" err="1"/>
              <a:t>यसबाट</a:t>
            </a:r>
            <a:r>
              <a:rPr lang="en-US" sz="2000" dirty="0"/>
              <a:t> </a:t>
            </a:r>
            <a:r>
              <a:rPr lang="en-US" sz="2000" dirty="0" err="1"/>
              <a:t>गरिएको</a:t>
            </a:r>
            <a:r>
              <a:rPr lang="en-US" sz="2000" dirty="0"/>
              <a:t> </a:t>
            </a:r>
            <a:r>
              <a:rPr lang="en-US" sz="2000" dirty="0" err="1"/>
              <a:t>ट्रेड</a:t>
            </a:r>
            <a:r>
              <a:rPr lang="en-US" sz="2000" dirty="0"/>
              <a:t> ७० </a:t>
            </a:r>
            <a:r>
              <a:rPr lang="en-US" sz="2000" dirty="0" err="1"/>
              <a:t>देखि</a:t>
            </a:r>
            <a:r>
              <a:rPr lang="en-US" sz="2000" dirty="0"/>
              <a:t> ८० </a:t>
            </a:r>
            <a:r>
              <a:rPr lang="en-US" sz="2000" dirty="0" err="1"/>
              <a:t>प्रतिशत</a:t>
            </a:r>
            <a:r>
              <a:rPr lang="en-US" sz="2000" dirty="0"/>
              <a:t> </a:t>
            </a:r>
            <a:r>
              <a:rPr lang="en-US" sz="2000" dirty="0" err="1"/>
              <a:t>सम्म</a:t>
            </a:r>
            <a:r>
              <a:rPr lang="en-US" sz="2000" dirty="0"/>
              <a:t> </a:t>
            </a:r>
            <a:r>
              <a:rPr lang="en-US" sz="2000" dirty="0" err="1"/>
              <a:t>जितिन्छ</a:t>
            </a:r>
            <a:r>
              <a:rPr lang="en-US" sz="2000" dirty="0"/>
              <a:t> </a:t>
            </a:r>
            <a:r>
              <a:rPr lang="en-US" sz="2000" dirty="0" err="1"/>
              <a:t>भन्ने</a:t>
            </a:r>
            <a:r>
              <a:rPr lang="en-US" sz="2000" dirty="0"/>
              <a:t> </a:t>
            </a:r>
            <a:r>
              <a:rPr lang="en-US" sz="2000" dirty="0" err="1"/>
              <a:t>बुझाइ</a:t>
            </a:r>
            <a:r>
              <a:rPr lang="en-US" sz="2000" dirty="0"/>
              <a:t> Chartist </a:t>
            </a:r>
            <a:r>
              <a:rPr lang="en-US" sz="2000" dirty="0" err="1"/>
              <a:t>हरुको</a:t>
            </a:r>
            <a:r>
              <a:rPr lang="en-US" sz="2000" dirty="0"/>
              <a:t> छ । </a:t>
            </a:r>
            <a:endParaRPr sz="2000" dirty="0"/>
          </a:p>
          <a:p>
            <a:pPr marL="228600" lvl="0" indent="-101600" algn="l" rtl="0">
              <a:lnSpc>
                <a:spcPct val="100000"/>
              </a:lnSpc>
              <a:spcBef>
                <a:spcPts val="1000"/>
              </a:spcBef>
              <a:spcAft>
                <a:spcPts val="0"/>
              </a:spcAft>
              <a:buClr>
                <a:schemeClr val="dk1"/>
              </a:buClr>
              <a:buSzPts val="2000"/>
              <a:buNone/>
            </a:pPr>
            <a:endParaRPr sz="2000" dirty="0"/>
          </a:p>
        </p:txBody>
      </p:sp>
      <p:sp>
        <p:nvSpPr>
          <p:cNvPr id="90" name="Google Shape;90;p1"/>
          <p:cNvSpPr txBox="1">
            <a:spLocks noGrp="1"/>
          </p:cNvSpPr>
          <p:nvPr>
            <p:ph type="ftr" idx="11"/>
          </p:nvPr>
        </p:nvSpPr>
        <p:spPr>
          <a:xfrm>
            <a:off x="-2" y="6216135"/>
            <a:ext cx="12192001" cy="641864"/>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Instructor: Ramhari Nepal, यो सामाग्रिको कपिराइट सर्जकमा निहित रहेको छ। कुनै पनि किसिमको कपि वा पाइरेसि भएको पाइएमा कानुन बमोजिम उपचारमा गइनेछ । </a:t>
            </a:r>
            <a:endParaRPr>
              <a:solidFill>
                <a:schemeClr val="dk1"/>
              </a:solidFill>
            </a:endParaRPr>
          </a:p>
        </p:txBody>
      </p:sp>
      <p:sp>
        <p:nvSpPr>
          <p:cNvPr id="91" name="Google Shape;91;p1"/>
          <p:cNvSpPr/>
          <p:nvPr/>
        </p:nvSpPr>
        <p:spPr>
          <a:xfrm>
            <a:off x="4341661" y="5334738"/>
            <a:ext cx="3967317" cy="578882"/>
          </a:xfrm>
          <a:prstGeom prst="round2DiagRect">
            <a:avLst>
              <a:gd name="adj1" fmla="val 16667"/>
              <a:gd name="adj2" fmla="val 50000"/>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Calibri"/>
                <a:ea typeface="Calibri"/>
                <a:cs typeface="Calibri"/>
                <a:sym typeface="Calibri"/>
              </a:rPr>
              <a:t>प्रशिक्षकः रामहरी नेपाल</a:t>
            </a:r>
            <a:endParaRPr sz="2800" b="1"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0" y="18255"/>
            <a:ext cx="121920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कहिले काहि RSI ले बजारको ट्रेन्डको शक्ति देखाइरहेको हुन्छ । यहाँ चार्टमा नेप्से बढ्न रोकिएको छैन तर Rsi कमजोर अवस्थामा छ । </a:t>
            </a:r>
            <a:endParaRPr sz="2800"/>
          </a:p>
        </p:txBody>
      </p:sp>
      <p:sp>
        <p:nvSpPr>
          <p:cNvPr id="162" name="Google Shape;162;p8"/>
          <p:cNvSpPr txBox="1">
            <a:spLocks noGrp="1"/>
          </p:cNvSpPr>
          <p:nvPr>
            <p:ph type="body" idx="1"/>
          </p:nvPr>
        </p:nvSpPr>
        <p:spPr>
          <a:xfrm>
            <a:off x="838200" y="1825625"/>
            <a:ext cx="2404671" cy="4351338"/>
          </a:xfrm>
          <a:prstGeom prst="rect">
            <a:avLst/>
          </a:prstGeom>
          <a:noFill/>
          <a:ln>
            <a:noFill/>
          </a:ln>
        </p:spPr>
        <p:txBody>
          <a:bodyPr spcFirstLastPara="1" wrap="square" lIns="91425" tIns="45700" rIns="91425" bIns="45700" anchor="t" anchorCtr="0">
            <a:normAutofit/>
          </a:bodyPr>
          <a:lstStyle/>
          <a:p>
            <a:pPr marL="228600" lvl="0" indent="-228600" algn="ctr" rtl="0">
              <a:lnSpc>
                <a:spcPct val="90000"/>
              </a:lnSpc>
              <a:spcBef>
                <a:spcPts val="0"/>
              </a:spcBef>
              <a:spcAft>
                <a:spcPts val="0"/>
              </a:spcAft>
              <a:buClr>
                <a:schemeClr val="dk1"/>
              </a:buClr>
              <a:buSzPts val="2800"/>
              <a:buChar char="•"/>
            </a:pPr>
            <a:r>
              <a:rPr lang="en-US" u="sng">
                <a:solidFill>
                  <a:schemeClr val="hlink"/>
                </a:solidFill>
                <a:hlinkClick r:id="rId3"/>
              </a:rPr>
              <a:t>Download Excel File of RSI Calculation</a:t>
            </a:r>
            <a:endParaRPr/>
          </a:p>
          <a:p>
            <a:pPr marL="228600" lvl="0" indent="-50800" algn="l" rtl="0">
              <a:lnSpc>
                <a:spcPct val="90000"/>
              </a:lnSpc>
              <a:spcBef>
                <a:spcPts val="1000"/>
              </a:spcBef>
              <a:spcAft>
                <a:spcPts val="0"/>
              </a:spcAft>
              <a:buClr>
                <a:schemeClr val="dk1"/>
              </a:buClr>
              <a:buSzPts val="2800"/>
              <a:buNone/>
            </a:pPr>
            <a:endParaRPr/>
          </a:p>
        </p:txBody>
      </p:sp>
      <p:pic>
        <p:nvPicPr>
          <p:cNvPr id="163" name="Google Shape;163;p8"/>
          <p:cNvPicPr preferRelativeResize="0"/>
          <p:nvPr/>
        </p:nvPicPr>
        <p:blipFill rotWithShape="1">
          <a:blip r:embed="rId4">
            <a:alphaModFix/>
          </a:blip>
          <a:srcRect/>
          <a:stretch/>
        </p:blipFill>
        <p:spPr>
          <a:xfrm>
            <a:off x="3242871" y="1305875"/>
            <a:ext cx="8854191" cy="55338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28aed72562_0_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Rate of Change-ROC</a:t>
            </a:r>
            <a:endParaRPr/>
          </a:p>
        </p:txBody>
      </p:sp>
      <p:sp>
        <p:nvSpPr>
          <p:cNvPr id="170" name="Google Shape;170;g228aed72562_0_7"/>
          <p:cNvSpPr txBox="1">
            <a:spLocks noGrp="1"/>
          </p:cNvSpPr>
          <p:nvPr>
            <p:ph type="body" idx="1"/>
          </p:nvPr>
        </p:nvSpPr>
        <p:spPr>
          <a:xfrm>
            <a:off x="838200" y="1825625"/>
            <a:ext cx="51681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AutoNum type="arabicPeriod"/>
            </a:pPr>
            <a:r>
              <a:rPr lang="en-US"/>
              <a:t>यो सम्भावित रिभर्सलको संकेत देखाउने मोमेन्टम इन्डिकेटर हो । </a:t>
            </a:r>
            <a:endParaRPr/>
          </a:p>
          <a:p>
            <a:pPr marL="457200" lvl="0" indent="-342900" algn="l" rtl="0">
              <a:spcBef>
                <a:spcPts val="0"/>
              </a:spcBef>
              <a:spcAft>
                <a:spcPts val="0"/>
              </a:spcAft>
              <a:buSzPts val="1800"/>
              <a:buAutoNum type="arabicPeriod"/>
            </a:pPr>
            <a:r>
              <a:rPr lang="en-US"/>
              <a:t>Indicator–ROC</a:t>
            </a:r>
            <a:endParaRPr/>
          </a:p>
          <a:p>
            <a:pPr marL="457200" lvl="0" indent="-342900" algn="l" rtl="0">
              <a:spcBef>
                <a:spcPts val="0"/>
              </a:spcBef>
              <a:spcAft>
                <a:spcPts val="0"/>
              </a:spcAft>
              <a:buSzPts val="1800"/>
              <a:buAutoNum type="arabicPeriod"/>
            </a:pPr>
            <a:r>
              <a:rPr lang="en-US"/>
              <a:t>0 line–neutral zone</a:t>
            </a:r>
            <a:endParaRPr/>
          </a:p>
          <a:p>
            <a:pPr marL="457200" lvl="0" indent="-342900" algn="l" rtl="0">
              <a:spcBef>
                <a:spcPts val="0"/>
              </a:spcBef>
              <a:spcAft>
                <a:spcPts val="0"/>
              </a:spcAft>
              <a:buSzPts val="1800"/>
              <a:buAutoNum type="arabicPeriod"/>
            </a:pPr>
            <a:r>
              <a:rPr lang="en-US"/>
              <a:t>above zeroline or rising ROC warns potential bullish reversal</a:t>
            </a:r>
            <a:endParaRPr/>
          </a:p>
          <a:p>
            <a:pPr marL="457200" lvl="0" indent="-342900" algn="l" rtl="0">
              <a:spcBef>
                <a:spcPts val="0"/>
              </a:spcBef>
              <a:spcAft>
                <a:spcPts val="0"/>
              </a:spcAft>
              <a:buSzPts val="1800"/>
              <a:buAutoNum type="arabicPeriod"/>
            </a:pPr>
            <a:r>
              <a:rPr lang="en-US"/>
              <a:t>below zeroline or downing ROC warns potential bearish reversal</a:t>
            </a:r>
            <a:endParaRPr/>
          </a:p>
          <a:p>
            <a:pPr marL="457200" lvl="0" indent="-342900" algn="l" rtl="0">
              <a:spcBef>
                <a:spcPts val="0"/>
              </a:spcBef>
              <a:spcAft>
                <a:spcPts val="0"/>
              </a:spcAft>
              <a:buSzPts val="1800"/>
              <a:buAutoNum type="arabicPeriod"/>
            </a:pPr>
            <a:r>
              <a:rPr lang="en-US"/>
              <a:t>See image in Next slide</a:t>
            </a:r>
            <a:endParaRPr/>
          </a:p>
        </p:txBody>
      </p:sp>
      <p:pic>
        <p:nvPicPr>
          <p:cNvPr id="171" name="Google Shape;171;g228aed72562_0_7"/>
          <p:cNvPicPr preferRelativeResize="0"/>
          <p:nvPr/>
        </p:nvPicPr>
        <p:blipFill rotWithShape="1">
          <a:blip r:embed="rId3">
            <a:alphaModFix/>
          </a:blip>
          <a:srcRect l="43649"/>
          <a:stretch/>
        </p:blipFill>
        <p:spPr>
          <a:xfrm>
            <a:off x="7380950" y="916875"/>
            <a:ext cx="4569001" cy="3675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228aed72562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78" name="Google Shape;178;g228aed72562_0_0"/>
          <p:cNvPicPr preferRelativeResize="0"/>
          <p:nvPr/>
        </p:nvPicPr>
        <p:blipFill>
          <a:blip r:embed="rId3">
            <a:alphaModFix/>
          </a:blip>
          <a:stretch>
            <a:fillRect/>
          </a:stretch>
        </p:blipFill>
        <p:spPr>
          <a:xfrm>
            <a:off x="549800" y="0"/>
            <a:ext cx="10972800" cy="6858000"/>
          </a:xfrm>
          <a:prstGeom prst="rect">
            <a:avLst/>
          </a:prstGeom>
          <a:noFill/>
          <a:ln>
            <a:noFill/>
          </a:ln>
        </p:spPr>
      </p:pic>
      <p:sp>
        <p:nvSpPr>
          <p:cNvPr id="179" name="Google Shape;179;g228aed72562_0_0"/>
          <p:cNvSpPr txBox="1">
            <a:spLocks noGrp="1"/>
          </p:cNvSpPr>
          <p:nvPr>
            <p:ph type="title"/>
          </p:nvPr>
        </p:nvSpPr>
        <p:spPr>
          <a:xfrm>
            <a:off x="7306225" y="1825625"/>
            <a:ext cx="4047600" cy="96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ROC- Rate of Change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12a7b9c807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Commodity Channel Index- CCI</a:t>
            </a:r>
            <a:endParaRPr/>
          </a:p>
        </p:txBody>
      </p:sp>
      <p:sp>
        <p:nvSpPr>
          <p:cNvPr id="186" name="Google Shape;186;g212a7b9c807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यो ओसिलेटर +100 र -100 को विचमा रिटेट भै रहन्छ । अरु osciliator जस्तै 0 line प्राय किन्ने र बेच्नेको सिमाको रुपमा काम गरि रहेको हुन्छ । त्यस्तै यसमा आएको डाइभरजेन्सले पनि रिभर्सलको संकेत गर्दछ भने visual inspection बाट overbought र oversold को सिमा पनि कोर्न सकिन्छ । </a:t>
            </a:r>
            <a:endParaRPr/>
          </a:p>
          <a:p>
            <a:pPr marL="0" lvl="0" indent="0" algn="l" rtl="0">
              <a:spcBef>
                <a:spcPts val="1000"/>
              </a:spcBef>
              <a:spcAft>
                <a:spcPts val="0"/>
              </a:spcAft>
              <a:buNone/>
            </a:pPr>
            <a:r>
              <a:rPr lang="en-US"/>
              <a:t>अर्को स्लाइडमा हेर्नुहोस ।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12a7b9c807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93" name="Google Shape;193;g212a7b9c807_0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94" name="Google Shape;194;g212a7b9c807_0_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8740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Most Common Combination of Technical Indicator</a:t>
            </a:r>
            <a:endParaRPr/>
          </a:p>
        </p:txBody>
      </p:sp>
      <p:graphicFrame>
        <p:nvGraphicFramePr>
          <p:cNvPr id="97" name="Google Shape;97;p2"/>
          <p:cNvGraphicFramePr/>
          <p:nvPr>
            <p:extLst>
              <p:ext uri="{D42A27DB-BD31-4B8C-83A1-F6EECF244321}">
                <p14:modId xmlns:p14="http://schemas.microsoft.com/office/powerpoint/2010/main" val="1520616176"/>
              </p:ext>
            </p:extLst>
          </p:nvPr>
        </p:nvGraphicFramePr>
        <p:xfrm>
          <a:off x="-2" y="1349634"/>
          <a:ext cx="11716500" cy="4390925"/>
        </p:xfrm>
        <a:graphic>
          <a:graphicData uri="http://schemas.openxmlformats.org/drawingml/2006/table">
            <a:tbl>
              <a:tblPr firstRow="1" bandRow="1">
                <a:noFill/>
                <a:tableStyleId>{97F0AF96-70AF-4B62-846A-F77DA3CCF039}</a:tableStyleId>
              </a:tblPr>
              <a:tblGrid>
                <a:gridCol w="5858250">
                  <a:extLst>
                    <a:ext uri="{9D8B030D-6E8A-4147-A177-3AD203B41FA5}">
                      <a16:colId xmlns:a16="http://schemas.microsoft.com/office/drawing/2014/main" val="20000"/>
                    </a:ext>
                  </a:extLst>
                </a:gridCol>
                <a:gridCol w="5858250">
                  <a:extLst>
                    <a:ext uri="{9D8B030D-6E8A-4147-A177-3AD203B41FA5}">
                      <a16:colId xmlns:a16="http://schemas.microsoft.com/office/drawing/2014/main" val="20001"/>
                    </a:ext>
                  </a:extLst>
                </a:gridCol>
              </a:tblGrid>
              <a:tr h="1124775">
                <a:tc>
                  <a:txBody>
                    <a:bodyPr/>
                    <a:lstStyle/>
                    <a:p>
                      <a:pPr marL="0" marR="0" lvl="0" indent="0" algn="ctr" rtl="0">
                        <a:spcBef>
                          <a:spcPts val="0"/>
                        </a:spcBef>
                        <a:spcAft>
                          <a:spcPts val="0"/>
                        </a:spcAft>
                        <a:buNone/>
                      </a:pPr>
                      <a:r>
                        <a:rPr lang="en-US" sz="2400" b="1" u="sng" strike="noStrike" cap="none" dirty="0">
                          <a:solidFill>
                            <a:schemeClr val="lt1"/>
                          </a:solidFill>
                        </a:rPr>
                        <a:t>Trend based</a:t>
                      </a:r>
                      <a:endParaRPr sz="2400" b="1" i="0" u="sng" strike="noStrike" cap="none" dirty="0">
                        <a:solidFill>
                          <a:schemeClr val="lt1"/>
                        </a:solidFill>
                        <a:latin typeface="Calibri"/>
                        <a:ea typeface="Calibri"/>
                        <a:cs typeface="Calibri"/>
                        <a:sym typeface="Calibri"/>
                      </a:endParaRPr>
                    </a:p>
                  </a:txBody>
                  <a:tcPr marL="91450" marR="91450" marT="45725" marB="45725"/>
                </a:tc>
                <a:tc>
                  <a:txBody>
                    <a:bodyPr/>
                    <a:lstStyle/>
                    <a:p>
                      <a:pPr marL="0" marR="0" lvl="0" indent="0" algn="ctr" rtl="0">
                        <a:spcBef>
                          <a:spcPts val="0"/>
                        </a:spcBef>
                        <a:spcAft>
                          <a:spcPts val="0"/>
                        </a:spcAft>
                        <a:buNone/>
                      </a:pPr>
                      <a:r>
                        <a:rPr lang="en-US" sz="2400" b="1" u="sng" strike="noStrike" cap="none" dirty="0">
                          <a:solidFill>
                            <a:schemeClr val="lt1"/>
                          </a:solidFill>
                        </a:rPr>
                        <a:t>Momentum/</a:t>
                      </a:r>
                      <a:r>
                        <a:rPr lang="en-US" sz="2400" u="sng" dirty="0" err="1"/>
                        <a:t>Oscilator</a:t>
                      </a:r>
                      <a:r>
                        <a:rPr lang="en-US" sz="2400" b="1" u="sng" strike="noStrike" cap="none" dirty="0">
                          <a:solidFill>
                            <a:schemeClr val="lt1"/>
                          </a:solidFill>
                        </a:rPr>
                        <a:t> Indicator</a:t>
                      </a:r>
                      <a:endParaRPr dirty="0"/>
                    </a:p>
                  </a:txBody>
                  <a:tcPr marL="91450" marR="91450" marT="45725" marB="45725"/>
                </a:tc>
                <a:extLst>
                  <a:ext uri="{0D108BD9-81ED-4DB2-BD59-A6C34878D82A}">
                    <a16:rowId xmlns:a16="http://schemas.microsoft.com/office/drawing/2014/main" val="10000"/>
                  </a:ext>
                </a:extLst>
              </a:tr>
              <a:tr h="3266150">
                <a:tc>
                  <a:txBody>
                    <a:bodyPr/>
                    <a:lstStyle/>
                    <a:p>
                      <a:pPr marL="342900" marR="0" lvl="0" indent="-342900" algn="l" rtl="0">
                        <a:spcBef>
                          <a:spcPts val="0"/>
                        </a:spcBef>
                        <a:spcAft>
                          <a:spcPts val="0"/>
                        </a:spcAft>
                        <a:buClr>
                          <a:schemeClr val="dk1"/>
                        </a:buClr>
                        <a:buSzPts val="1800"/>
                        <a:buFont typeface="Arial"/>
                        <a:buChar char="•"/>
                      </a:pPr>
                      <a:r>
                        <a:rPr lang="en-US" sz="1800" b="1" i="0" u="none" strike="noStrike" cap="none" dirty="0" smtClean="0">
                          <a:solidFill>
                            <a:schemeClr val="dk1"/>
                          </a:solidFill>
                          <a:latin typeface="Calibri"/>
                          <a:ea typeface="Calibri"/>
                          <a:cs typeface="Calibri"/>
                          <a:sym typeface="Calibri"/>
                        </a:rPr>
                        <a:t>MACD</a:t>
                      </a:r>
                      <a:endParaRPr sz="1800" b="1" i="0" u="none" strike="noStrike" cap="none" dirty="0">
                        <a:solidFill>
                          <a:schemeClr val="dk1"/>
                        </a:solidFill>
                        <a:latin typeface="Calibri"/>
                        <a:ea typeface="Calibri"/>
                        <a:cs typeface="Calibri"/>
                        <a:sym typeface="Calibri"/>
                      </a:endParaRPr>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b="1" u="none" strike="noStrike" cap="none" dirty="0" smtClean="0">
                          <a:solidFill>
                            <a:schemeClr val="dk1"/>
                          </a:solidFill>
                        </a:rPr>
                        <a:t>Relative </a:t>
                      </a:r>
                      <a:r>
                        <a:rPr lang="en-US" sz="1800" b="1" u="none" strike="noStrike" cap="none" dirty="0">
                          <a:solidFill>
                            <a:schemeClr val="dk1"/>
                          </a:solidFill>
                        </a:rPr>
                        <a:t>Strength Index (RSI)</a:t>
                      </a:r>
                      <a:endParaRPr sz="1800" b="1" dirty="0"/>
                    </a:p>
                    <a:p>
                      <a:pPr marL="0" marR="0" lvl="0" indent="0" algn="l" rtl="0">
                        <a:lnSpc>
                          <a:spcPct val="100000"/>
                        </a:lnSpc>
                        <a:spcBef>
                          <a:spcPts val="0"/>
                        </a:spcBef>
                        <a:spcAft>
                          <a:spcPts val="0"/>
                        </a:spcAft>
                        <a:buNone/>
                      </a:pPr>
                      <a:r>
                        <a:rPr lang="en-US" sz="1800" b="1" dirty="0" err="1" smtClean="0"/>
                        <a:t>यस्ता</a:t>
                      </a:r>
                      <a:r>
                        <a:rPr lang="en-US" sz="1800" b="1" dirty="0" smtClean="0"/>
                        <a:t> </a:t>
                      </a:r>
                      <a:r>
                        <a:rPr lang="en-US" sz="1800" b="1" dirty="0" err="1"/>
                        <a:t>खालका</a:t>
                      </a:r>
                      <a:r>
                        <a:rPr lang="en-US" sz="1800" b="1" dirty="0"/>
                        <a:t> </a:t>
                      </a:r>
                      <a:r>
                        <a:rPr lang="en-US" sz="1800" b="1" dirty="0" err="1"/>
                        <a:t>इन्डिकेटरले</a:t>
                      </a:r>
                      <a:r>
                        <a:rPr lang="en-US" sz="1800" b="1" dirty="0"/>
                        <a:t> ३ </a:t>
                      </a:r>
                      <a:r>
                        <a:rPr lang="en-US" sz="1800" b="1" dirty="0" err="1"/>
                        <a:t>तरिकाले</a:t>
                      </a:r>
                      <a:r>
                        <a:rPr lang="en-US" sz="1800" b="1" dirty="0"/>
                        <a:t> </a:t>
                      </a:r>
                      <a:r>
                        <a:rPr lang="en-US" sz="1800" b="1" dirty="0" err="1"/>
                        <a:t>हामिलाइ</a:t>
                      </a:r>
                      <a:r>
                        <a:rPr lang="en-US" sz="1800" b="1" dirty="0"/>
                        <a:t> </a:t>
                      </a:r>
                      <a:r>
                        <a:rPr lang="en-US" sz="1800" b="1" dirty="0" err="1"/>
                        <a:t>ट्रेड</a:t>
                      </a:r>
                      <a:r>
                        <a:rPr lang="en-US" sz="1800" b="1" dirty="0"/>
                        <a:t> </a:t>
                      </a:r>
                      <a:r>
                        <a:rPr lang="en-US" sz="1800" b="1" dirty="0" err="1"/>
                        <a:t>गर्न</a:t>
                      </a:r>
                      <a:r>
                        <a:rPr lang="en-US" sz="1800" b="1" dirty="0"/>
                        <a:t> </a:t>
                      </a:r>
                      <a:r>
                        <a:rPr lang="en-US" sz="1800" b="1" dirty="0" err="1"/>
                        <a:t>सघाउछ</a:t>
                      </a:r>
                      <a:r>
                        <a:rPr lang="en-US" sz="1800" b="1" dirty="0"/>
                        <a:t> । </a:t>
                      </a:r>
                      <a:endParaRPr sz="1800" b="1" dirty="0"/>
                    </a:p>
                    <a:p>
                      <a:pPr marL="457200" marR="0" lvl="0" indent="-342900" algn="l" rtl="0">
                        <a:lnSpc>
                          <a:spcPct val="100000"/>
                        </a:lnSpc>
                        <a:spcBef>
                          <a:spcPts val="0"/>
                        </a:spcBef>
                        <a:spcAft>
                          <a:spcPts val="0"/>
                        </a:spcAft>
                        <a:buSzPts val="1800"/>
                        <a:buAutoNum type="arabicPeriod"/>
                      </a:pPr>
                      <a:r>
                        <a:rPr lang="en-US" sz="1800" b="1" dirty="0"/>
                        <a:t>0 र 100  </a:t>
                      </a:r>
                      <a:r>
                        <a:rPr lang="en-US" sz="1800" b="1" dirty="0" err="1"/>
                        <a:t>को</a:t>
                      </a:r>
                      <a:r>
                        <a:rPr lang="en-US" sz="1800" b="1" dirty="0"/>
                        <a:t> </a:t>
                      </a:r>
                      <a:r>
                        <a:rPr lang="en-US" sz="1800" b="1" dirty="0" err="1"/>
                        <a:t>विचमा</a:t>
                      </a:r>
                      <a:r>
                        <a:rPr lang="en-US" sz="1800" b="1" dirty="0"/>
                        <a:t> </a:t>
                      </a:r>
                      <a:r>
                        <a:rPr lang="en-US" sz="1800" b="1" dirty="0" err="1"/>
                        <a:t>बजारको</a:t>
                      </a:r>
                      <a:r>
                        <a:rPr lang="en-US" sz="1800" b="1" dirty="0"/>
                        <a:t> </a:t>
                      </a:r>
                      <a:r>
                        <a:rPr lang="en-US" sz="1800" b="1" dirty="0" err="1"/>
                        <a:t>मोमेन्टलाइ</a:t>
                      </a:r>
                      <a:r>
                        <a:rPr lang="en-US" sz="1800" b="1" dirty="0"/>
                        <a:t> </a:t>
                      </a:r>
                      <a:r>
                        <a:rPr lang="en-US" sz="1800" b="1" dirty="0" err="1"/>
                        <a:t>नापेर</a:t>
                      </a:r>
                      <a:r>
                        <a:rPr lang="en-US" sz="1800" b="1" dirty="0"/>
                        <a:t> oversold र over bought </a:t>
                      </a:r>
                      <a:r>
                        <a:rPr lang="en-US" sz="1800" b="1" dirty="0" err="1"/>
                        <a:t>पत्ता</a:t>
                      </a:r>
                      <a:r>
                        <a:rPr lang="en-US" sz="1800" b="1" dirty="0"/>
                        <a:t> </a:t>
                      </a:r>
                      <a:r>
                        <a:rPr lang="en-US" sz="1800" b="1" dirty="0" err="1"/>
                        <a:t>लगाउने</a:t>
                      </a:r>
                      <a:r>
                        <a:rPr lang="en-US" sz="1800" b="1" dirty="0"/>
                        <a:t> । </a:t>
                      </a:r>
                      <a:endParaRPr sz="1800" b="1" dirty="0"/>
                    </a:p>
                    <a:p>
                      <a:pPr marL="457200" marR="0" lvl="0" indent="-342900" algn="l" rtl="0">
                        <a:lnSpc>
                          <a:spcPct val="100000"/>
                        </a:lnSpc>
                        <a:spcBef>
                          <a:spcPts val="0"/>
                        </a:spcBef>
                        <a:spcAft>
                          <a:spcPts val="0"/>
                        </a:spcAft>
                        <a:buSzPts val="1800"/>
                        <a:buAutoNum type="arabicPeriod"/>
                      </a:pPr>
                      <a:r>
                        <a:rPr lang="en-US" sz="1800" b="1" dirty="0" err="1"/>
                        <a:t>सम्भावित</a:t>
                      </a:r>
                      <a:r>
                        <a:rPr lang="en-US" sz="1800" b="1" dirty="0"/>
                        <a:t> </a:t>
                      </a:r>
                      <a:r>
                        <a:rPr lang="en-US" sz="1800" b="1" dirty="0" err="1"/>
                        <a:t>रिभर्सलको</a:t>
                      </a:r>
                      <a:r>
                        <a:rPr lang="en-US" sz="1800" b="1" dirty="0"/>
                        <a:t> </a:t>
                      </a:r>
                      <a:r>
                        <a:rPr lang="en-US" sz="1800" b="1" dirty="0" err="1"/>
                        <a:t>संकेत</a:t>
                      </a:r>
                      <a:r>
                        <a:rPr lang="en-US" sz="1800" b="1" dirty="0"/>
                        <a:t> </a:t>
                      </a:r>
                      <a:r>
                        <a:rPr lang="en-US" sz="1800" b="1" dirty="0" err="1"/>
                        <a:t>गर्ने</a:t>
                      </a:r>
                      <a:r>
                        <a:rPr lang="en-US" sz="1800" b="1" dirty="0"/>
                        <a:t> </a:t>
                      </a:r>
                      <a:endParaRPr sz="1800" b="1" dirty="0"/>
                    </a:p>
                    <a:p>
                      <a:pPr marL="457200" marR="0" lvl="0" indent="-342900" algn="l" rtl="0">
                        <a:lnSpc>
                          <a:spcPct val="100000"/>
                        </a:lnSpc>
                        <a:spcBef>
                          <a:spcPts val="0"/>
                        </a:spcBef>
                        <a:spcAft>
                          <a:spcPts val="0"/>
                        </a:spcAft>
                        <a:buSzPts val="1800"/>
                        <a:buAutoNum type="arabicPeriod"/>
                      </a:pPr>
                      <a:r>
                        <a:rPr lang="en-US" sz="1800" b="1" dirty="0"/>
                        <a:t>midpoint </a:t>
                      </a:r>
                      <a:r>
                        <a:rPr lang="en-US" sz="1800" b="1" dirty="0" err="1"/>
                        <a:t>लाइ</a:t>
                      </a:r>
                      <a:r>
                        <a:rPr lang="en-US" sz="1800" b="1" dirty="0"/>
                        <a:t> </a:t>
                      </a:r>
                      <a:r>
                        <a:rPr lang="en-US" sz="1800" b="1" dirty="0" err="1"/>
                        <a:t>क्रस</a:t>
                      </a:r>
                      <a:r>
                        <a:rPr lang="en-US" sz="1800" b="1" dirty="0"/>
                        <a:t> </a:t>
                      </a:r>
                      <a:r>
                        <a:rPr lang="en-US" sz="1800" b="1" dirty="0" err="1"/>
                        <a:t>गर्दा</a:t>
                      </a:r>
                      <a:r>
                        <a:rPr lang="en-US" sz="1800" b="1" dirty="0"/>
                        <a:t> buy or sell </a:t>
                      </a:r>
                      <a:r>
                        <a:rPr lang="en-US" sz="1800" b="1" dirty="0" err="1"/>
                        <a:t>सिंग्नाल</a:t>
                      </a:r>
                      <a:r>
                        <a:rPr lang="en-US" sz="1800" b="1" dirty="0"/>
                        <a:t> </a:t>
                      </a:r>
                      <a:r>
                        <a:rPr lang="en-US" sz="1800" b="1" dirty="0" err="1"/>
                        <a:t>हुने</a:t>
                      </a:r>
                      <a:r>
                        <a:rPr lang="en-US" sz="1800" b="1" dirty="0"/>
                        <a:t> । </a:t>
                      </a:r>
                      <a:endParaRPr sz="1800" b="1" dirty="0"/>
                    </a:p>
                  </a:txBody>
                  <a:tcPr marL="91450" marR="91450" marT="45725" marB="45725"/>
                </a:tc>
                <a:extLst>
                  <a:ext uri="{0D108BD9-81ED-4DB2-BD59-A6C34878D82A}">
                    <a16:rowId xmlns:a16="http://schemas.microsoft.com/office/drawing/2014/main" val="10001"/>
                  </a:ext>
                </a:extLst>
              </a:tr>
            </a:tbl>
          </a:graphicData>
        </a:graphic>
      </p:graphicFrame>
      <p:sp>
        <p:nvSpPr>
          <p:cNvPr id="98" name="Google Shape;98;p2"/>
          <p:cNvSpPr txBox="1">
            <a:spLocks noGrp="1"/>
          </p:cNvSpPr>
          <p:nvPr>
            <p:ph type="ftr" idx="11"/>
          </p:nvPr>
        </p:nvSpPr>
        <p:spPr>
          <a:xfrm>
            <a:off x="-2" y="6216135"/>
            <a:ext cx="12192001" cy="641864"/>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Instructor: Ramhari Nepal, यो सामाग्रिको कपिराइट सर्जकमा निहित रहेको छ। कुनै पनि किसिमको कपि वा पाइरेसि भएको पाइएमा कानुन बमोजिम उपचारमा गइनेछ । </a:t>
            </a:r>
            <a:endParaRPr>
              <a:solidFill>
                <a:schemeClr val="dk1"/>
              </a:solidFill>
            </a:endParaRPr>
          </a:p>
        </p:txBody>
      </p:sp>
      <p:sp>
        <p:nvSpPr>
          <p:cNvPr id="99" name="Google Shape;99;p2"/>
          <p:cNvSpPr/>
          <p:nvPr/>
        </p:nvSpPr>
        <p:spPr>
          <a:xfrm>
            <a:off x="2405811" y="5529813"/>
            <a:ext cx="3967200" cy="579000"/>
          </a:xfrm>
          <a:prstGeom prst="round2DiagRect">
            <a:avLst>
              <a:gd name="adj1" fmla="val 16667"/>
              <a:gd name="adj2" fmla="val 50000"/>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Calibri"/>
                <a:ea typeface="Calibri"/>
                <a:cs typeface="Calibri"/>
                <a:sym typeface="Calibri"/>
              </a:rPr>
              <a:t>प्रशिक्षकः रामहरी नेपाल</a:t>
            </a:r>
            <a:endParaRPr sz="2800" b="1"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aphicFrame>
        <p:nvGraphicFramePr>
          <p:cNvPr id="104" name="Google Shape;104;p3"/>
          <p:cNvGraphicFramePr/>
          <p:nvPr/>
        </p:nvGraphicFramePr>
        <p:xfrm>
          <a:off x="-1" y="663353"/>
          <a:ext cx="3000000" cy="3000000"/>
        </p:xfrm>
        <a:graphic>
          <a:graphicData uri="http://schemas.openxmlformats.org/drawingml/2006/table">
            <a:tbl>
              <a:tblPr firstRow="1" bandRow="1">
                <a:noFill/>
                <a:tableStyleId>{AA39E898-2988-4300-98D6-82A8625ABD44}</a:tableStyleId>
              </a:tblPr>
              <a:tblGrid>
                <a:gridCol w="1884550">
                  <a:extLst>
                    <a:ext uri="{9D8B030D-6E8A-4147-A177-3AD203B41FA5}">
                      <a16:colId xmlns:a16="http://schemas.microsoft.com/office/drawing/2014/main" val="20000"/>
                    </a:ext>
                  </a:extLst>
                </a:gridCol>
                <a:gridCol w="7683200">
                  <a:extLst>
                    <a:ext uri="{9D8B030D-6E8A-4147-A177-3AD203B41FA5}">
                      <a16:colId xmlns:a16="http://schemas.microsoft.com/office/drawing/2014/main" val="20001"/>
                    </a:ext>
                  </a:extLst>
                </a:gridCol>
                <a:gridCol w="2624250">
                  <a:extLst>
                    <a:ext uri="{9D8B030D-6E8A-4147-A177-3AD203B41FA5}">
                      <a16:colId xmlns:a16="http://schemas.microsoft.com/office/drawing/2014/main" val="20002"/>
                    </a:ext>
                  </a:extLst>
                </a:gridCol>
              </a:tblGrid>
              <a:tr h="657925">
                <a:tc gridSpan="3">
                  <a:txBody>
                    <a:bodyPr/>
                    <a:lstStyle/>
                    <a:p>
                      <a:pPr marL="0" marR="0" lvl="0" indent="0" algn="ctr" rtl="0">
                        <a:spcBef>
                          <a:spcPts val="0"/>
                        </a:spcBef>
                        <a:spcAft>
                          <a:spcPts val="0"/>
                        </a:spcAft>
                        <a:buNone/>
                      </a:pPr>
                      <a:r>
                        <a:rPr lang="en-US" sz="3200" b="1" u="sng" strike="noStrike" cap="none">
                          <a:solidFill>
                            <a:schemeClr val="dk1"/>
                          </a:solidFill>
                        </a:rPr>
                        <a:t>Trend based </a:t>
                      </a:r>
                      <a:r>
                        <a:rPr lang="en-US" sz="3200" b="1" i="0" u="sng" strike="noStrike" cap="none">
                          <a:solidFill>
                            <a:schemeClr val="dk1"/>
                          </a:solidFill>
                          <a:latin typeface="Calibri"/>
                          <a:ea typeface="Calibri"/>
                          <a:cs typeface="Calibri"/>
                          <a:sym typeface="Calibri"/>
                        </a:rPr>
                        <a:t>Indicator: Moving Average</a:t>
                      </a:r>
                      <a:endParaRPr/>
                    </a:p>
                  </a:txBody>
                  <a:tcPr marL="91450" marR="91450" marT="45725" marB="457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3375">
                <a:tc>
                  <a:txBody>
                    <a:bodyPr/>
                    <a:lstStyle/>
                    <a:p>
                      <a:pPr marL="0" marR="0" lvl="0" indent="0" algn="l" rtl="0">
                        <a:spcBef>
                          <a:spcPts val="0"/>
                        </a:spcBef>
                        <a:spcAft>
                          <a:spcPts val="0"/>
                        </a:spcAft>
                        <a:buNone/>
                      </a:pPr>
                      <a:r>
                        <a:rPr lang="en-US" sz="1600" b="1" u="sng" strike="noStrike" cap="none">
                          <a:solidFill>
                            <a:schemeClr val="dk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1.  Moving Average</a:t>
                      </a:r>
                      <a:r>
                        <a:rPr lang="en-US" sz="1600" b="1" u="none" strike="noStrike" cap="none">
                          <a:solidFill>
                            <a:schemeClr val="dk1"/>
                          </a:solidFill>
                        </a:rPr>
                        <a:t> (Single/Double)</a:t>
                      </a:r>
                      <a:endParaRPr sz="1600" b="1" i="0" u="none" strike="noStrike" cap="none">
                        <a:solidFill>
                          <a:schemeClr val="dk1"/>
                        </a:solidFill>
                        <a:latin typeface="Calibri"/>
                        <a:ea typeface="Calibri"/>
                        <a:cs typeface="Calibri"/>
                        <a:sym typeface="Calibri"/>
                      </a:endParaRPr>
                    </a:p>
                  </a:txBody>
                  <a:tcPr marL="91450" marR="91450" marT="45725" marB="45725" anchor="ctr"/>
                </a:tc>
                <a:tc>
                  <a:txBody>
                    <a:bodyPr/>
                    <a:lstStyle/>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Total sum of Closing price/Number of days</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पछिल्लो दिनहरुको यसले एभरेज निकाल्छ र जव दिन थपीदै जान्छ तव पुरानो दिन मेटिदै नयां थपिन्छ त्यसैले यसलाइ मुभिङ एभरेज भनिन्छ ।</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मानौ १ देखी ४ तारिख सम्म ५ दिनको को मुभिङ एभरेज २० छ । अव अर्को दिन २ देखी ५ तारिख सम्मको मुभिङ एभरेज निकाल्दा १ को हट्छ र ६ को थपिन्छ । </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EMA र MA मा खास उस्तो फरक देखिदैन । स्मुथीङको केहि विशेषता थपिएको हुन्छ । </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यो यस्तो इन्डिकेटर हो यसैको एकल प्रयोगले पनि बजारको प्राविधिक अध्ययन सम्भव छ । </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९ दिनको मुभिङ एभरेज एकदमै सर्टटर्म ट्रेडरले २६ दिनको ५० दिनको २०० दिनको मुभिङ एभरेज विशेष ख्याल गर्ने चलन छ । सपोर्ट र रेसिस्टेन्सको रुपमा पनि लगानी अवधीको आधारमा यसलाइ लिने गरिन्छ । </a:t>
                      </a:r>
                      <a:endParaRPr sz="1600" b="1"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स्टपलस वा प्रोफिटबुकको लागि पनि MA को प्रयोग गर्ने प्रचलन छ । </a:t>
                      </a:r>
                      <a:endParaRPr/>
                    </a:p>
                    <a:p>
                      <a:pPr marL="285750" marR="0" lvl="0" indent="-184150" algn="l" rtl="0">
                        <a:spcBef>
                          <a:spcPts val="0"/>
                        </a:spcBef>
                        <a:spcAft>
                          <a:spcPts val="0"/>
                        </a:spcAft>
                        <a:buClr>
                          <a:schemeClr val="dk1"/>
                        </a:buClr>
                        <a:buSzPts val="1600"/>
                        <a:buFont typeface="Arial"/>
                        <a:buNone/>
                      </a:pPr>
                      <a:endParaRPr sz="1600" b="1"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b="1" i="0" u="sng" strike="noStrike" cap="none">
                          <a:solidFill>
                            <a:schemeClr val="dk1"/>
                          </a:solidFill>
                          <a:latin typeface="Calibri"/>
                          <a:ea typeface="Calibri"/>
                          <a:cs typeface="Calibri"/>
                          <a:sym typeface="Calibri"/>
                        </a:rPr>
                        <a:t>Double MA को प्रयोग</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Strategy: हरेक दिन विशेषको मुभिङ एभरेजको अर्थ हुन्छ धेरै दिनको मुभिङ एभरेज(Slow MA)  भन्दा थोरै दिनको मुभिङ एभरेज(Fast MA) बढि हुन थाले मार्केट माथि तिर र धेरै दिनको मुभिङ एभरेज भन्दा थोरै दिनको मुभिङ एभरेज घट्न लागेमा मार्केट तल तिरको संकेत गर्दछ । </a:t>
                      </a:r>
                      <a:endParaRPr sz="1600" b="1" i="0" u="none" strike="noStrike" cap="none">
                        <a:solidFill>
                          <a:schemeClr val="dk1"/>
                        </a:solidFill>
                        <a:latin typeface="Calibri"/>
                        <a:ea typeface="Calibri"/>
                        <a:cs typeface="Calibri"/>
                        <a:sym typeface="Calibri"/>
                      </a:endParaRPr>
                    </a:p>
                  </a:txBody>
                  <a:tcPr marL="91450" marR="91450" marT="45725" marB="45725"/>
                </a:tc>
                <a:tc>
                  <a:txBody>
                    <a:bodyPr/>
                    <a:lstStyle/>
                    <a:p>
                      <a:pPr marL="285750" marR="0" lvl="0" indent="-184150" algn="l" rtl="0">
                        <a:spcBef>
                          <a:spcPts val="0"/>
                        </a:spcBef>
                        <a:spcAft>
                          <a:spcPts val="0"/>
                        </a:spcAft>
                        <a:buClr>
                          <a:schemeClr val="dk1"/>
                        </a:buClr>
                        <a:buSzPts val="1600"/>
                        <a:buFont typeface="Arial"/>
                        <a:buNone/>
                      </a:pPr>
                      <a:endParaRPr sz="1600" b="1" i="0" u="none" strike="noStrike" cap="none">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bl>
          </a:graphicData>
        </a:graphic>
      </p:graphicFrame>
      <p:pic>
        <p:nvPicPr>
          <p:cNvPr id="105" name="Google Shape;105;p3"/>
          <p:cNvPicPr preferRelativeResize="0"/>
          <p:nvPr/>
        </p:nvPicPr>
        <p:blipFill rotWithShape="1">
          <a:blip r:embed="rId4">
            <a:alphaModFix/>
          </a:blip>
          <a:srcRect/>
          <a:stretch/>
        </p:blipFill>
        <p:spPr>
          <a:xfrm>
            <a:off x="9590049" y="2468560"/>
            <a:ext cx="2601951" cy="2545349"/>
          </a:xfrm>
          <a:prstGeom prst="rect">
            <a:avLst/>
          </a:prstGeom>
          <a:noFill/>
          <a:ln>
            <a:noFill/>
          </a:ln>
        </p:spPr>
      </p:pic>
      <p:sp>
        <p:nvSpPr>
          <p:cNvPr id="106" name="Google Shape;106;p3"/>
          <p:cNvSpPr txBox="1">
            <a:spLocks noGrp="1"/>
          </p:cNvSpPr>
          <p:nvPr>
            <p:ph type="ftr" idx="11"/>
          </p:nvPr>
        </p:nvSpPr>
        <p:spPr>
          <a:xfrm>
            <a:off x="-2" y="6216135"/>
            <a:ext cx="12192001" cy="641864"/>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Instructor: Ramhari Nepal, यो सामाग्रिको कपिराइट सर्जकमा निहित रहेको छ। कुनै पनि किसिमको कपि वा पाइरेसि भएको पाइएमा कानुन बमोजिम उपचारमा गइनेछ । </a:t>
            </a:r>
            <a:endParaRPr>
              <a:solidFill>
                <a:schemeClr val="dk1"/>
              </a:solidFill>
            </a:endParaRPr>
          </a:p>
        </p:txBody>
      </p:sp>
      <p:sp>
        <p:nvSpPr>
          <p:cNvPr id="107" name="Google Shape;107;p3"/>
          <p:cNvSpPr/>
          <p:nvPr/>
        </p:nvSpPr>
        <p:spPr>
          <a:xfrm>
            <a:off x="3970958" y="62980"/>
            <a:ext cx="3967317" cy="578882"/>
          </a:xfrm>
          <a:prstGeom prst="round2DiagRect">
            <a:avLst>
              <a:gd name="adj1" fmla="val 16667"/>
              <a:gd name="adj2" fmla="val 50000"/>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Calibri"/>
                <a:ea typeface="Calibri"/>
                <a:cs typeface="Calibri"/>
                <a:sym typeface="Calibri"/>
              </a:rPr>
              <a:t>प्रशिक्षकः रामहरी नेपाल</a:t>
            </a:r>
            <a:endParaRPr sz="2800" b="1"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aphicFrame>
        <p:nvGraphicFramePr>
          <p:cNvPr id="112" name="Google Shape;112;p4"/>
          <p:cNvGraphicFramePr/>
          <p:nvPr/>
        </p:nvGraphicFramePr>
        <p:xfrm>
          <a:off x="1" y="15128"/>
          <a:ext cx="3000000" cy="3000000"/>
        </p:xfrm>
        <a:graphic>
          <a:graphicData uri="http://schemas.openxmlformats.org/drawingml/2006/table">
            <a:tbl>
              <a:tblPr firstRow="1" bandRow="1">
                <a:noFill/>
                <a:tableStyleId>{AB796623-CA20-4C53-A0D0-B6333CDFC502}</a:tableStyleId>
              </a:tblPr>
              <a:tblGrid>
                <a:gridCol w="12192000">
                  <a:extLst>
                    <a:ext uri="{9D8B030D-6E8A-4147-A177-3AD203B41FA5}">
                      <a16:colId xmlns:a16="http://schemas.microsoft.com/office/drawing/2014/main" val="20000"/>
                    </a:ext>
                  </a:extLst>
                </a:gridCol>
              </a:tblGrid>
              <a:tr h="773800">
                <a:tc>
                  <a:txBody>
                    <a:bodyPr/>
                    <a:lstStyle/>
                    <a:p>
                      <a:pPr marL="285750" marR="0" lvl="0" indent="-285750" algn="ctr" rtl="0">
                        <a:lnSpc>
                          <a:spcPct val="100000"/>
                        </a:lnSpc>
                        <a:spcBef>
                          <a:spcPts val="0"/>
                        </a:spcBef>
                        <a:spcAft>
                          <a:spcPts val="0"/>
                        </a:spcAft>
                        <a:buClr>
                          <a:schemeClr val="dk1"/>
                        </a:buClr>
                        <a:buSzPts val="3200"/>
                        <a:buFont typeface="Arial"/>
                        <a:buChar char="•"/>
                      </a:pPr>
                      <a:r>
                        <a:rPr lang="en-US" sz="3200" b="1" u="sng" strike="noStrike" cap="none">
                          <a:solidFill>
                            <a:schemeClr val="dk1"/>
                          </a:solidFill>
                        </a:rPr>
                        <a:t>Trend based </a:t>
                      </a:r>
                      <a:r>
                        <a:rPr lang="en-US" sz="3200" b="1" i="0" u="sng" strike="noStrike" cap="none">
                          <a:solidFill>
                            <a:schemeClr val="dk1"/>
                          </a:solidFill>
                          <a:latin typeface="Calibri"/>
                          <a:ea typeface="Calibri"/>
                          <a:cs typeface="Calibri"/>
                          <a:sym typeface="Calibri"/>
                        </a:rPr>
                        <a:t>Indicator:</a:t>
                      </a:r>
                      <a:r>
                        <a:rPr lang="en-US" sz="3200" b="1" u="sng" strike="noStrike" cap="none">
                          <a:solidFill>
                            <a:schemeClr val="dk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MACD</a:t>
                      </a:r>
                      <a:endParaRPr sz="3200"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3992925">
                <a:tc>
                  <a:txBody>
                    <a:bodyPr/>
                    <a:lstStyle/>
                    <a:p>
                      <a:pPr marL="285750" marR="0" lvl="0" indent="-285750" algn="l" rtl="0">
                        <a:spcBef>
                          <a:spcPts val="0"/>
                        </a:spcBef>
                        <a:spcAft>
                          <a:spcPts val="0"/>
                        </a:spcAft>
                        <a:buClr>
                          <a:schemeClr val="dk1"/>
                        </a:buClr>
                        <a:buSzPts val="1600"/>
                        <a:buFont typeface="Arial"/>
                        <a:buChar char="•"/>
                      </a:pPr>
                      <a:r>
                        <a:rPr lang="en-US" sz="1600" b="1" u="none" strike="noStrike" cap="none">
                          <a:solidFill>
                            <a:schemeClr val="dk1"/>
                          </a:solidFill>
                        </a:rPr>
                        <a:t>Moving Average Convergence and Divergence (MACD) मा दुइवटा लाइन हुन्छ </a:t>
                      </a:r>
                      <a:endParaRPr/>
                    </a:p>
                    <a:p>
                      <a:pPr marL="285750" marR="0" lvl="0" indent="-285750" algn="l" rtl="0">
                        <a:spcBef>
                          <a:spcPts val="0"/>
                        </a:spcBef>
                        <a:spcAft>
                          <a:spcPts val="0"/>
                        </a:spcAft>
                        <a:buClr>
                          <a:schemeClr val="dk1"/>
                        </a:buClr>
                        <a:buSzPts val="1600"/>
                        <a:buFont typeface="Arial"/>
                        <a:buChar char="•"/>
                      </a:pPr>
                      <a:r>
                        <a:rPr lang="en-US" sz="1600" b="1" u="none" strike="noStrike" cap="none">
                          <a:solidFill>
                            <a:schemeClr val="dk1"/>
                          </a:solidFill>
                        </a:rPr>
                        <a:t>MACD Line- MACD Line, Blue Line, (12EMA-26EMA), %K</a:t>
                      </a:r>
                      <a:endParaRPr/>
                    </a:p>
                    <a:p>
                      <a:pPr marL="285750" marR="0" lvl="0" indent="-285750" algn="l" rtl="0">
                        <a:spcBef>
                          <a:spcPts val="0"/>
                        </a:spcBef>
                        <a:spcAft>
                          <a:spcPts val="0"/>
                        </a:spcAft>
                        <a:buClr>
                          <a:schemeClr val="dk1"/>
                        </a:buClr>
                        <a:buSzPts val="1600"/>
                        <a:buFont typeface="Arial"/>
                        <a:buChar char="•"/>
                      </a:pPr>
                      <a:r>
                        <a:rPr lang="en-US" sz="1600" b="1" u="none" strike="noStrike" cap="none">
                          <a:solidFill>
                            <a:schemeClr val="dk1"/>
                          </a:solidFill>
                        </a:rPr>
                        <a:t>Signal Line: Red Line, Signal Line (The Nine day ema (Difference of two EMA), %D</a:t>
                      </a:r>
                      <a:endParaRPr/>
                    </a:p>
                    <a:p>
                      <a:pPr marL="285750" marR="0" lvl="0" indent="-285750" algn="l" rtl="0">
                        <a:spcBef>
                          <a:spcPts val="0"/>
                        </a:spcBef>
                        <a:spcAft>
                          <a:spcPts val="0"/>
                        </a:spcAft>
                        <a:buClr>
                          <a:schemeClr val="dk1"/>
                        </a:buClr>
                        <a:buSzPts val="1600"/>
                        <a:buFont typeface="Arial"/>
                        <a:buChar char="•"/>
                      </a:pPr>
                      <a:r>
                        <a:rPr lang="en-US" sz="1600" b="1" u="none" strike="noStrike" cap="none">
                          <a:solidFill>
                            <a:schemeClr val="dk1"/>
                          </a:solidFill>
                        </a:rPr>
                        <a:t>Histogram: Baseline is Considered as boarder for Uptrend and Downtrend, Upper Histogram means Up Trend is there, Lower Histogram Means Lower Trend Here.  </a:t>
                      </a:r>
                      <a:endParaRPr/>
                    </a:p>
                    <a:p>
                      <a:pPr marL="285750" marR="0" lvl="0" indent="-184150" algn="l" rtl="0">
                        <a:spcBef>
                          <a:spcPts val="0"/>
                        </a:spcBef>
                        <a:spcAft>
                          <a:spcPts val="0"/>
                        </a:spcAft>
                        <a:buClr>
                          <a:schemeClr val="dk1"/>
                        </a:buClr>
                        <a:buSzPts val="1600"/>
                        <a:buFont typeface="Arial"/>
                        <a:buNone/>
                      </a:pPr>
                      <a:endParaRPr sz="1600" b="1" u="none" strike="noStrike" cap="none">
                        <a:solidFill>
                          <a:schemeClr val="dk1"/>
                        </a:solidFill>
                      </a:endParaRPr>
                    </a:p>
                    <a:p>
                      <a:pPr marL="285750" marR="0" lvl="0" indent="-285750" algn="l" rtl="0">
                        <a:spcBef>
                          <a:spcPts val="0"/>
                        </a:spcBef>
                        <a:spcAft>
                          <a:spcPts val="0"/>
                        </a:spcAft>
                        <a:buClr>
                          <a:schemeClr val="dk1"/>
                        </a:buClr>
                        <a:buSzPts val="1600"/>
                        <a:buFont typeface="Arial"/>
                        <a:buChar char="•"/>
                      </a:pPr>
                      <a:r>
                        <a:rPr lang="en-US" sz="1600" b="1" u="none" strike="noStrike" cap="none">
                          <a:solidFill>
                            <a:schemeClr val="dk1"/>
                          </a:solidFill>
                        </a:rPr>
                        <a:t>Strategy: जव एमएसिडि लाइनले सिग्नाल लाइनलाइ तल तिरबाट काट्छ त्यो हाम्रो लागि किन्ने सिग्नाल हो । </a:t>
                      </a:r>
                      <a:endParaRPr/>
                    </a:p>
                    <a:p>
                      <a:pPr marL="285750" marR="0" lvl="0" indent="-285750" algn="l" rtl="0">
                        <a:spcBef>
                          <a:spcPts val="0"/>
                        </a:spcBef>
                        <a:spcAft>
                          <a:spcPts val="0"/>
                        </a:spcAft>
                        <a:buClr>
                          <a:schemeClr val="dk1"/>
                        </a:buClr>
                        <a:buSzPts val="1600"/>
                        <a:buFont typeface="Arial"/>
                        <a:buChar char="•"/>
                      </a:pPr>
                      <a:r>
                        <a:rPr lang="en-US" sz="1600" b="1" u="none" strike="noStrike" cap="none">
                          <a:solidFill>
                            <a:schemeClr val="dk1"/>
                          </a:solidFill>
                        </a:rPr>
                        <a:t>जव एमएसिडि लाइनले माथितिरबाट तल तिर सिग्नाल लाइनलाइ काट्छ त्यो सेल सिग्नाल हुन्छ । </a:t>
                      </a:r>
                      <a:endParaRPr/>
                    </a:p>
                    <a:p>
                      <a:pPr marL="285750" marR="0" lvl="0" indent="-184150" algn="l" rtl="0">
                        <a:spcBef>
                          <a:spcPts val="0"/>
                        </a:spcBef>
                        <a:spcAft>
                          <a:spcPts val="0"/>
                        </a:spcAft>
                        <a:buClr>
                          <a:schemeClr val="dk1"/>
                        </a:buClr>
                        <a:buSzPts val="1600"/>
                        <a:buFont typeface="Arial"/>
                        <a:buNone/>
                      </a:pPr>
                      <a:endParaRPr sz="1600" b="1" u="none" strike="noStrike" cap="none">
                        <a:solidFill>
                          <a:schemeClr val="dk1"/>
                        </a:solidFill>
                      </a:endParaRPr>
                    </a:p>
                    <a:p>
                      <a:pPr marL="285750" marR="0" lvl="0" indent="-285750" algn="l" rtl="0">
                        <a:spcBef>
                          <a:spcPts val="0"/>
                        </a:spcBef>
                        <a:spcAft>
                          <a:spcPts val="0"/>
                        </a:spcAft>
                        <a:buClr>
                          <a:schemeClr val="dk1"/>
                        </a:buClr>
                        <a:buSzPts val="1600"/>
                        <a:buFont typeface="Arial"/>
                        <a:buChar char="•"/>
                      </a:pPr>
                      <a:r>
                        <a:rPr lang="en-US" sz="1600" b="1" u="none" strike="noStrike" cap="none">
                          <a:solidFill>
                            <a:schemeClr val="dk1"/>
                          </a:solidFill>
                        </a:rPr>
                        <a:t>If sell signal comes under the baseline of histogram it is said that it would be starting phase of Bear, and if Buy signal comes from above the Base line it is bull trend. </a:t>
                      </a:r>
                      <a:endParaRPr/>
                    </a:p>
                    <a:p>
                      <a:pPr marL="285750" marR="0" lvl="0" indent="-285750" algn="l" rtl="0">
                        <a:spcBef>
                          <a:spcPts val="0"/>
                        </a:spcBef>
                        <a:spcAft>
                          <a:spcPts val="0"/>
                        </a:spcAft>
                        <a:buClr>
                          <a:schemeClr val="dk1"/>
                        </a:buClr>
                        <a:buSzPts val="1600"/>
                        <a:buFont typeface="Arial"/>
                        <a:buChar char="•"/>
                      </a:pPr>
                      <a:r>
                        <a:rPr lang="en-US" sz="1600" b="1" u="none" strike="noStrike" cap="none">
                          <a:solidFill>
                            <a:schemeClr val="dk1"/>
                          </a:solidFill>
                        </a:rPr>
                        <a:t>सिग्नाल दिनु अघि नै हिस्टोग्रामबाट यसको पुर्वानुमान गर्न समेत सकिन्छ । जस्तै सिग्नाल आउनु अघि नै हिस्टोग्राम घट्दै जान्छ र बाइ सिग्नाल आउनु अघि नै हिस्टोग्राम बढ्दै जान्छ । हिस्टोग्राम अरु केहि नभइ दुइ लाइन सिग्नाल र एमएसिडि लाइनको ग्याप हो । </a:t>
                      </a:r>
                      <a:endParaRPr/>
                    </a:p>
                    <a:p>
                      <a:pPr marL="285750" marR="0" lvl="0" indent="-184150" algn="l" rtl="0">
                        <a:spcBef>
                          <a:spcPts val="0"/>
                        </a:spcBef>
                        <a:spcAft>
                          <a:spcPts val="0"/>
                        </a:spcAft>
                        <a:buClr>
                          <a:schemeClr val="dk1"/>
                        </a:buClr>
                        <a:buSzPts val="1600"/>
                        <a:buFont typeface="Arial"/>
                        <a:buNone/>
                      </a:pPr>
                      <a:endParaRPr sz="1600" b="1" u="none" strike="noStrike" cap="none">
                        <a:solidFill>
                          <a:schemeClr val="dk1"/>
                        </a:solidFill>
                      </a:endParaRPr>
                    </a:p>
                    <a:p>
                      <a:pPr marL="285750" marR="0" lvl="0" indent="-285750" algn="l" rtl="0">
                        <a:spcBef>
                          <a:spcPts val="0"/>
                        </a:spcBef>
                        <a:spcAft>
                          <a:spcPts val="0"/>
                        </a:spcAft>
                        <a:buClr>
                          <a:schemeClr val="dk1"/>
                        </a:buClr>
                        <a:buSzPts val="1600"/>
                        <a:buFont typeface="Arial"/>
                        <a:buChar char="•"/>
                      </a:pPr>
                      <a:r>
                        <a:rPr lang="en-US" sz="1600" b="1" u="sng" strike="noStrike" cap="none">
                          <a:solidFill>
                            <a:schemeClr val="dk1"/>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See Excel File Here</a:t>
                      </a:r>
                      <a:endParaRPr sz="1600" b="1"/>
                    </a:p>
                    <a:p>
                      <a:pPr marL="0" marR="0" lvl="0" indent="0" algn="l" rtl="0">
                        <a:spcBef>
                          <a:spcPts val="0"/>
                        </a:spcBef>
                        <a:spcAft>
                          <a:spcPts val="0"/>
                        </a:spcAft>
                        <a:buNone/>
                      </a:pPr>
                      <a:r>
                        <a:rPr lang="en-US" sz="1600" b="1"/>
                        <a:t>कस्तो MACD को क्रस शक्तिशाली हुन्छ ?</a:t>
                      </a:r>
                      <a:endParaRPr sz="1600" b="1"/>
                    </a:p>
                    <a:p>
                      <a:pPr marL="0" marR="0" lvl="0" indent="0" algn="l" rtl="0">
                        <a:spcBef>
                          <a:spcPts val="0"/>
                        </a:spcBef>
                        <a:spcAft>
                          <a:spcPts val="0"/>
                        </a:spcAft>
                        <a:buNone/>
                      </a:pPr>
                      <a:r>
                        <a:rPr lang="en-US" sz="1600" b="1"/>
                        <a:t>हिस्टोग्रामको negative Area बाट आएको Buy कमजोर र Positive area बाट आएको  BUy powerful हुन्छ । </a:t>
                      </a:r>
                      <a:endParaRPr sz="1600" b="1"/>
                    </a:p>
                  </a:txBody>
                  <a:tcPr marL="91450" marR="91450" marT="45725" marB="45725"/>
                </a:tc>
                <a:extLst>
                  <a:ext uri="{0D108BD9-81ED-4DB2-BD59-A6C34878D82A}">
                    <a16:rowId xmlns:a16="http://schemas.microsoft.com/office/drawing/2014/main" val="10001"/>
                  </a:ext>
                </a:extLst>
              </a:tr>
            </a:tbl>
          </a:graphicData>
        </a:graphic>
      </p:graphicFrame>
      <p:sp>
        <p:nvSpPr>
          <p:cNvPr id="113" name="Google Shape;113;p4"/>
          <p:cNvSpPr txBox="1"/>
          <p:nvPr/>
        </p:nvSpPr>
        <p:spPr>
          <a:xfrm>
            <a:off x="6123721" y="3969356"/>
            <a:ext cx="592723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rgbClr val="111111"/>
                </a:solidFill>
                <a:latin typeface="Arial"/>
                <a:ea typeface="Arial"/>
                <a:cs typeface="Arial"/>
                <a:sym typeface="Arial"/>
              </a:rPr>
              <a:t>MACD=12-Period EMA − 26-Period EMA</a:t>
            </a:r>
            <a:endParaRPr sz="2400" b="0" i="0" u="none" strike="noStrike" cap="none">
              <a:solidFill>
                <a:schemeClr val="dk1"/>
              </a:solidFill>
              <a:latin typeface="Calibri"/>
              <a:ea typeface="Calibri"/>
              <a:cs typeface="Calibri"/>
              <a:sym typeface="Calibri"/>
            </a:endParaRPr>
          </a:p>
        </p:txBody>
      </p:sp>
      <p:pic>
        <p:nvPicPr>
          <p:cNvPr id="114" name="Google Shape;114;p4"/>
          <p:cNvPicPr preferRelativeResize="0"/>
          <p:nvPr/>
        </p:nvPicPr>
        <p:blipFill rotWithShape="1">
          <a:blip r:embed="rId5">
            <a:alphaModFix/>
          </a:blip>
          <a:srcRect/>
          <a:stretch/>
        </p:blipFill>
        <p:spPr>
          <a:xfrm>
            <a:off x="7449200" y="5025650"/>
            <a:ext cx="4728925" cy="1409450"/>
          </a:xfrm>
          <a:prstGeom prst="rect">
            <a:avLst/>
          </a:prstGeom>
          <a:noFill/>
          <a:ln>
            <a:noFill/>
          </a:ln>
        </p:spPr>
      </p:pic>
      <p:sp>
        <p:nvSpPr>
          <p:cNvPr id="115" name="Google Shape;115;p4"/>
          <p:cNvSpPr txBox="1">
            <a:spLocks noGrp="1"/>
          </p:cNvSpPr>
          <p:nvPr>
            <p:ph type="ftr" idx="11"/>
          </p:nvPr>
        </p:nvSpPr>
        <p:spPr>
          <a:xfrm>
            <a:off x="-2" y="6216135"/>
            <a:ext cx="12192001" cy="641864"/>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Instructor: Ramhari Nepal, यो सामाग्रिको कपिराइट सर्जकमा निहित रहेको छ। कुनै पनि किसिमको कपि वा पाइरेसि भएको पाइएमा कानुन बमोजिम उपचारमा गइनेछ । </a:t>
            </a:r>
            <a:endParaRPr>
              <a:solidFill>
                <a:schemeClr val="dk1"/>
              </a:solidFill>
            </a:endParaRPr>
          </a:p>
        </p:txBody>
      </p:sp>
      <p:sp>
        <p:nvSpPr>
          <p:cNvPr id="116" name="Google Shape;116;p4"/>
          <p:cNvSpPr/>
          <p:nvPr/>
        </p:nvSpPr>
        <p:spPr>
          <a:xfrm>
            <a:off x="1165975" y="5209557"/>
            <a:ext cx="3967317" cy="578882"/>
          </a:xfrm>
          <a:prstGeom prst="round2DiagRect">
            <a:avLst>
              <a:gd name="adj1" fmla="val 16667"/>
              <a:gd name="adj2" fmla="val 50000"/>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Calibri"/>
                <a:ea typeface="Calibri"/>
                <a:cs typeface="Calibri"/>
                <a:sym typeface="Calibri"/>
              </a:rPr>
              <a:t>प्रशिक्षकः रामहरी नेपाल</a:t>
            </a:r>
            <a:endParaRPr sz="2800" b="1"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aphicFrame>
        <p:nvGraphicFramePr>
          <p:cNvPr id="121" name="Google Shape;121;p5"/>
          <p:cNvGraphicFramePr/>
          <p:nvPr/>
        </p:nvGraphicFramePr>
        <p:xfrm>
          <a:off x="-2" y="643596"/>
          <a:ext cx="3000000" cy="3000000"/>
        </p:xfrm>
        <a:graphic>
          <a:graphicData uri="http://schemas.openxmlformats.org/drawingml/2006/table">
            <a:tbl>
              <a:tblPr firstRow="1" bandRow="1">
                <a:noFill/>
                <a:tableStyleId>{AA39E898-2988-4300-98D6-82A8625ABD44}</a:tableStyleId>
              </a:tblPr>
              <a:tblGrid>
                <a:gridCol w="1494450">
                  <a:extLst>
                    <a:ext uri="{9D8B030D-6E8A-4147-A177-3AD203B41FA5}">
                      <a16:colId xmlns:a16="http://schemas.microsoft.com/office/drawing/2014/main" val="20000"/>
                    </a:ext>
                  </a:extLst>
                </a:gridCol>
                <a:gridCol w="7326175">
                  <a:extLst>
                    <a:ext uri="{9D8B030D-6E8A-4147-A177-3AD203B41FA5}">
                      <a16:colId xmlns:a16="http://schemas.microsoft.com/office/drawing/2014/main" val="20001"/>
                    </a:ext>
                  </a:extLst>
                </a:gridCol>
                <a:gridCol w="3371375">
                  <a:extLst>
                    <a:ext uri="{9D8B030D-6E8A-4147-A177-3AD203B41FA5}">
                      <a16:colId xmlns:a16="http://schemas.microsoft.com/office/drawing/2014/main" val="20002"/>
                    </a:ext>
                  </a:extLst>
                </a:gridCol>
              </a:tblGrid>
              <a:tr h="1078850">
                <a:tc gridSpan="3">
                  <a:txBody>
                    <a:bodyPr/>
                    <a:lstStyle/>
                    <a:p>
                      <a:pPr marL="0" marR="0" lvl="0" indent="0" algn="ctr" rtl="0">
                        <a:lnSpc>
                          <a:spcPct val="150000"/>
                        </a:lnSpc>
                        <a:spcBef>
                          <a:spcPts val="0"/>
                        </a:spcBef>
                        <a:spcAft>
                          <a:spcPts val="0"/>
                        </a:spcAft>
                        <a:buNone/>
                      </a:pPr>
                      <a:r>
                        <a:rPr lang="en-US" sz="2800" b="1" u="sng" strike="noStrike" cap="none">
                          <a:solidFill>
                            <a:schemeClr val="dk1"/>
                          </a:solidFill>
                        </a:rPr>
                        <a:t>Trend based </a:t>
                      </a:r>
                      <a:r>
                        <a:rPr lang="en-US" sz="2800" b="1" i="0" u="sng" strike="noStrike" cap="none">
                          <a:solidFill>
                            <a:schemeClr val="dk1"/>
                          </a:solidFill>
                          <a:latin typeface="Calibri"/>
                          <a:ea typeface="Calibri"/>
                          <a:cs typeface="Calibri"/>
                          <a:sym typeface="Calibri"/>
                        </a:rPr>
                        <a:t>Indicator: </a:t>
                      </a:r>
                      <a:r>
                        <a:rPr lang="en-US" sz="2800" b="1" i="0" u="none" strike="noStrike" cap="none">
                          <a:solidFill>
                            <a:schemeClr val="dk1"/>
                          </a:solidFill>
                          <a:latin typeface="Calibri"/>
                          <a:ea typeface="Calibri"/>
                          <a:cs typeface="Calibri"/>
                          <a:sym typeface="Calibri"/>
                        </a:rPr>
                        <a:t>Super Trend</a:t>
                      </a:r>
                      <a:endParaRPr/>
                    </a:p>
                  </a:txBody>
                  <a:tcPr marL="91450" marR="91450" marT="45725" marB="457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493675">
                <a:tc>
                  <a:txBody>
                    <a:bodyPr/>
                    <a:lstStyle/>
                    <a:p>
                      <a:pPr marL="0" marR="0" lvl="0" indent="0" algn="l" rtl="0">
                        <a:lnSpc>
                          <a:spcPct val="150000"/>
                        </a:lnSpc>
                        <a:spcBef>
                          <a:spcPts val="0"/>
                        </a:spcBef>
                        <a:spcAft>
                          <a:spcPts val="0"/>
                        </a:spcAft>
                        <a:buNone/>
                      </a:pPr>
                      <a:r>
                        <a:rPr lang="en-US" sz="1800" b="1" u="sng" strike="noStrike" cap="none">
                          <a:solidFill>
                            <a:schemeClr val="dk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2. Supertrend</a:t>
                      </a:r>
                      <a:endParaRPr sz="1800" b="1" i="0" u="none" strike="noStrike" cap="none">
                        <a:solidFill>
                          <a:schemeClr val="dk1"/>
                        </a:solidFill>
                        <a:latin typeface="Calibri"/>
                        <a:ea typeface="Calibri"/>
                        <a:cs typeface="Calibri"/>
                        <a:sym typeface="Calibri"/>
                      </a:endParaRPr>
                    </a:p>
                  </a:txBody>
                  <a:tcPr marL="91450" marR="91450" marT="45725" marB="45725" anchor="ctr"/>
                </a:tc>
                <a:tc>
                  <a:txBody>
                    <a:bodyPr/>
                    <a:lstStyle/>
                    <a:p>
                      <a:pPr marL="285750" marR="0" lvl="0" indent="-285750" algn="l" rtl="0">
                        <a:lnSpc>
                          <a:spcPct val="15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alibri"/>
                          <a:ea typeface="Calibri"/>
                          <a:cs typeface="Calibri"/>
                          <a:sym typeface="Calibri"/>
                        </a:rPr>
                        <a:t>यो निकै सरल इन्डिकेटर हो । हरियो रङमा लाइन परिवर्तन भएपछि माथि जान्छ र रातो रङमा लाइन बन्न थालेपछि बजार तल जान्छ भन्ने प्रक्षेपण गरिन्छ । </a:t>
                      </a:r>
                      <a:endParaRPr sz="1800" b="1"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alibri"/>
                          <a:ea typeface="Calibri"/>
                          <a:cs typeface="Calibri"/>
                          <a:sym typeface="Calibri"/>
                        </a:rPr>
                        <a:t>यदि यसको एकल प्रयोग गर्ने हो भने १० length र ३ factor मा राखिन्छ । यदि अरु इन्डिकेटर संग तुलना गर्ने हो भने नेपालको परिप्रेक्ष्यमा १० र २ को संयोजनले छिटो सिग्नाल दिन्छ । </a:t>
                      </a:r>
                      <a:endParaRPr sz="1800" b="1"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alibri"/>
                          <a:ea typeface="Calibri"/>
                          <a:cs typeface="Calibri"/>
                          <a:sym typeface="Calibri"/>
                        </a:rPr>
                        <a:t>ट्रेन्डिङ मार्केटमा मात्र यसले काम गर्छ । </a:t>
                      </a:r>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alibri"/>
                          <a:ea typeface="Calibri"/>
                          <a:cs typeface="Calibri"/>
                          <a:sym typeface="Calibri"/>
                        </a:rPr>
                        <a:t>5/20 EMA संग, </a:t>
                      </a:r>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800" b="1"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Excel File</a:t>
                      </a:r>
                      <a:endParaRPr sz="1800" b="1" i="0" u="none" strike="noStrike" cap="none">
                        <a:solidFill>
                          <a:schemeClr val="dk1"/>
                        </a:solidFill>
                        <a:latin typeface="Calibri"/>
                        <a:ea typeface="Calibri"/>
                        <a:cs typeface="Calibri"/>
                        <a:sym typeface="Calibri"/>
                      </a:endParaRPr>
                    </a:p>
                  </a:txBody>
                  <a:tcPr marL="91450" marR="91450" marT="45725" marB="45725"/>
                </a:tc>
                <a:tc>
                  <a:txBody>
                    <a:bodyPr/>
                    <a:lstStyle/>
                    <a:p>
                      <a:pPr marL="0" marR="0" lvl="0" indent="0" algn="ctr" rtl="0">
                        <a:lnSpc>
                          <a:spcPct val="150000"/>
                        </a:lnSpc>
                        <a:spcBef>
                          <a:spcPts val="0"/>
                        </a:spcBef>
                        <a:spcAft>
                          <a:spcPts val="0"/>
                        </a:spcAft>
                        <a:buNone/>
                      </a:pPr>
                      <a:endParaRPr sz="1400" b="1"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endParaRPr sz="1400" b="1"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endParaRPr sz="1400" b="1"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endParaRPr sz="1400" b="1"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endParaRPr sz="1400" b="1"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endParaRPr sz="1400" b="1"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endParaRPr sz="1400" b="1"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endParaRPr sz="1400" b="1"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endParaRPr sz="1400" b="1"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r>
                        <a:rPr lang="en-US" sz="1400" b="1" i="0" u="none" strike="noStrike" cap="none">
                          <a:solidFill>
                            <a:schemeClr val="dk1"/>
                          </a:solidFill>
                          <a:latin typeface="Calibri"/>
                          <a:ea typeface="Calibri"/>
                          <a:cs typeface="Calibri"/>
                          <a:sym typeface="Calibri"/>
                        </a:rPr>
                        <a:t>CCI 14 or 29 लिदा ० लाइनलाइ वियरिस रिभर्सल र ० माथि लाइ बुलिश रिभर्सलको रुपमा व्याख्या गर्नु उपयुक्त हुन्छ । </a:t>
                      </a:r>
                      <a:endParaRPr sz="1400" b="1" i="0" u="none" strike="noStrike" cap="none">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bl>
          </a:graphicData>
        </a:graphic>
      </p:graphicFrame>
      <p:pic>
        <p:nvPicPr>
          <p:cNvPr id="122" name="Google Shape;122;p5"/>
          <p:cNvPicPr preferRelativeResize="0"/>
          <p:nvPr/>
        </p:nvPicPr>
        <p:blipFill rotWithShape="1">
          <a:blip r:embed="rId5">
            <a:alphaModFix/>
          </a:blip>
          <a:srcRect/>
          <a:stretch/>
        </p:blipFill>
        <p:spPr>
          <a:xfrm>
            <a:off x="8858848" y="1805103"/>
            <a:ext cx="3333151" cy="2644233"/>
          </a:xfrm>
          <a:prstGeom prst="rect">
            <a:avLst/>
          </a:prstGeom>
          <a:noFill/>
          <a:ln>
            <a:noFill/>
          </a:ln>
        </p:spPr>
      </p:pic>
      <p:sp>
        <p:nvSpPr>
          <p:cNvPr id="123" name="Google Shape;123;p5"/>
          <p:cNvSpPr txBox="1">
            <a:spLocks noGrp="1"/>
          </p:cNvSpPr>
          <p:nvPr>
            <p:ph type="ftr" idx="11"/>
          </p:nvPr>
        </p:nvSpPr>
        <p:spPr>
          <a:xfrm>
            <a:off x="-2" y="6216135"/>
            <a:ext cx="12192001" cy="641864"/>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Instructor: Ramhari Nepal, यो सामाग्रिको कपिराइट सर्जकमा निहित रहेको छ। कुनै पनि किसिमको कपि वा पाइरेसि भएको पाइएमा कानुन बमोजिम उपचारमा गइनेछ । </a:t>
            </a:r>
            <a:endParaRPr>
              <a:solidFill>
                <a:schemeClr val="dk1"/>
              </a:solidFill>
            </a:endParaRPr>
          </a:p>
        </p:txBody>
      </p:sp>
      <p:sp>
        <p:nvSpPr>
          <p:cNvPr id="124" name="Google Shape;124;p5"/>
          <p:cNvSpPr/>
          <p:nvPr/>
        </p:nvSpPr>
        <p:spPr>
          <a:xfrm>
            <a:off x="4341661" y="5334738"/>
            <a:ext cx="3967317" cy="578882"/>
          </a:xfrm>
          <a:prstGeom prst="round2DiagRect">
            <a:avLst>
              <a:gd name="adj1" fmla="val 16667"/>
              <a:gd name="adj2" fmla="val 50000"/>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Calibri"/>
                <a:ea typeface="Calibri"/>
                <a:cs typeface="Calibri"/>
                <a:sym typeface="Calibri"/>
              </a:rPr>
              <a:t>प्रशिक्षकः रामहरी नेपाल</a:t>
            </a:r>
            <a:endParaRPr sz="2800" b="1"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0" name="Google Shape;130;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graphicFrame>
        <p:nvGraphicFramePr>
          <p:cNvPr id="131" name="Google Shape;131;p6"/>
          <p:cNvGraphicFramePr/>
          <p:nvPr/>
        </p:nvGraphicFramePr>
        <p:xfrm>
          <a:off x="104931" y="0"/>
          <a:ext cx="3000000" cy="3000000"/>
        </p:xfrm>
        <a:graphic>
          <a:graphicData uri="http://schemas.openxmlformats.org/drawingml/2006/table">
            <a:tbl>
              <a:tblPr firstRow="1" bandRow="1">
                <a:noFill/>
                <a:tableStyleId>{AA39E898-2988-4300-98D6-82A8625ABD44}</a:tableStyleId>
              </a:tblPr>
              <a:tblGrid>
                <a:gridCol w="1564200">
                  <a:extLst>
                    <a:ext uri="{9D8B030D-6E8A-4147-A177-3AD203B41FA5}">
                      <a16:colId xmlns:a16="http://schemas.microsoft.com/office/drawing/2014/main" val="20000"/>
                    </a:ext>
                  </a:extLst>
                </a:gridCol>
                <a:gridCol w="7909575">
                  <a:extLst>
                    <a:ext uri="{9D8B030D-6E8A-4147-A177-3AD203B41FA5}">
                      <a16:colId xmlns:a16="http://schemas.microsoft.com/office/drawing/2014/main" val="20001"/>
                    </a:ext>
                  </a:extLst>
                </a:gridCol>
                <a:gridCol w="2613275">
                  <a:extLst>
                    <a:ext uri="{9D8B030D-6E8A-4147-A177-3AD203B41FA5}">
                      <a16:colId xmlns:a16="http://schemas.microsoft.com/office/drawing/2014/main" val="20002"/>
                    </a:ext>
                  </a:extLst>
                </a:gridCol>
              </a:tblGrid>
              <a:tr h="930550">
                <a:tc gridSpan="3">
                  <a:txBody>
                    <a:bodyPr/>
                    <a:lstStyle/>
                    <a:p>
                      <a:pPr marL="0" marR="0" lvl="0" indent="0" algn="ctr" rtl="0">
                        <a:spcBef>
                          <a:spcPts val="0"/>
                        </a:spcBef>
                        <a:spcAft>
                          <a:spcPts val="0"/>
                        </a:spcAft>
                        <a:buNone/>
                      </a:pPr>
                      <a:r>
                        <a:rPr lang="en-US" sz="2800" b="1" u="sng" strike="noStrike" cap="none">
                          <a:solidFill>
                            <a:schemeClr val="dk1"/>
                          </a:solidFill>
                        </a:rPr>
                        <a:t>Momentum based </a:t>
                      </a:r>
                      <a:r>
                        <a:rPr lang="en-US" sz="2800" b="1" i="0" u="sng" strike="noStrike" cap="none">
                          <a:solidFill>
                            <a:schemeClr val="dk1"/>
                          </a:solidFill>
                          <a:latin typeface="Calibri"/>
                          <a:ea typeface="Calibri"/>
                          <a:cs typeface="Calibri"/>
                          <a:sym typeface="Calibri"/>
                        </a:rPr>
                        <a:t>Indicator: It shows the strength &amp; weakness of stock Price. </a:t>
                      </a:r>
                      <a:endParaRPr/>
                    </a:p>
                  </a:txBody>
                  <a:tcPr marL="91450" marR="91450" marT="45725" marB="457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12300">
                <a:tc>
                  <a:txBody>
                    <a:bodyPr/>
                    <a:lstStyle/>
                    <a:p>
                      <a:pPr marL="0" marR="0" lvl="0" indent="0" algn="l" rtl="0">
                        <a:lnSpc>
                          <a:spcPct val="100000"/>
                        </a:lnSpc>
                        <a:spcBef>
                          <a:spcPts val="0"/>
                        </a:spcBef>
                        <a:spcAft>
                          <a:spcPts val="0"/>
                        </a:spcAft>
                        <a:buClr>
                          <a:schemeClr val="dk1"/>
                        </a:buClr>
                        <a:buSzPts val="2000"/>
                        <a:buFont typeface="Calibri"/>
                        <a:buNone/>
                      </a:pPr>
                      <a:r>
                        <a:rPr lang="en-US" sz="2000" b="1" u="none" strike="noStrike" cap="none">
                          <a:solidFill>
                            <a:schemeClr val="dk1"/>
                          </a:solidFill>
                        </a:rPr>
                        <a:t>Relative Strength Index (RSI)</a:t>
                      </a:r>
                      <a:endParaRPr sz="2000" b="1" i="0" u="none" strike="noStrike" cap="none">
                        <a:solidFill>
                          <a:schemeClr val="dk1"/>
                        </a:solidFill>
                        <a:latin typeface="Calibri"/>
                        <a:ea typeface="Calibri"/>
                        <a:cs typeface="Calibri"/>
                        <a:sym typeface="Calibri"/>
                      </a:endParaRPr>
                    </a:p>
                  </a:txBody>
                  <a:tcPr marL="91450" marR="91450" marT="45725" marB="45725"/>
                </a:tc>
                <a:tc>
                  <a:txBody>
                    <a:bodyPr/>
                    <a:lstStyle/>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लगानीकर्ताले खाएको नाफा र घाटाको आधारमा यसको हिसाव गरिन्छ । ३० को हाराहारिमा किन्न सुरक्षित मानिन्छ भने ७० को हाराहारीमा बेच्न सुरक्षित मानिन्छ । </a:t>
                      </a:r>
                      <a:endParaRPr sz="1600" b="1"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40-60 मा ट्रेन्ड ट्रेडि स्ट्राटेजि अनुसार जव बजार ६० माथि जान्छ किन्ने बुलमा र जव ४० मुनि आउछ बेच्ने तरिकाले पनि काम गर्ने गर्दछन । </a:t>
                      </a:r>
                      <a:endParaRPr sz="1600" b="1"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SzPts val="1600"/>
                        <a:buChar char="•"/>
                      </a:pPr>
                      <a:r>
                        <a:rPr lang="en-US" sz="1600" b="1"/>
                        <a:t>Bull मार्केटमा अक्सर RSI ले ५० को वरिपरि सपोर्ट लिन्छ । </a:t>
                      </a:r>
                      <a:endParaRPr sz="1600" b="1"/>
                    </a:p>
                  </a:txBody>
                  <a:tcPr marL="91450" marR="91450" marT="45725" marB="45725"/>
                </a:tc>
                <a:tc>
                  <a:txBody>
                    <a:bodyPr/>
                    <a:lstStyle/>
                    <a:p>
                      <a:pPr marL="285750" marR="0" lvl="0" indent="-285750" algn="l" rtl="0">
                        <a:spcBef>
                          <a:spcPts val="0"/>
                        </a:spcBef>
                        <a:spcAft>
                          <a:spcPts val="0"/>
                        </a:spcAft>
                        <a:buClr>
                          <a:schemeClr val="dk1"/>
                        </a:buClr>
                        <a:buSzPts val="1400"/>
                        <a:buFont typeface="Arial"/>
                        <a:buChar char="•"/>
                      </a:pPr>
                      <a:r>
                        <a:rPr lang="en-US" sz="1400" b="1" i="0" u="none" strike="noStrike" cap="none">
                          <a:solidFill>
                            <a:schemeClr val="dk1"/>
                          </a:solidFill>
                          <a:latin typeface="Calibri"/>
                          <a:ea typeface="Calibri"/>
                          <a:cs typeface="Calibri"/>
                          <a:sym typeface="Calibri"/>
                        </a:rPr>
                        <a:t>नेप्से इतिहाँसमा सबैभन्दा उच्च आरएआइ १४ दिनको २१०० हुँदा हो । नेप्से बढेर २६०० पुग्यो तर आरएसआइ घट्यो । </a:t>
                      </a:r>
                      <a:endParaRPr sz="1400" b="1" i="0" u="none" strike="noStrike" cap="none">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4196375">
                <a:tc>
                  <a:txBody>
                    <a:bodyPr/>
                    <a:lstStyle/>
                    <a:p>
                      <a:pPr marL="0" marR="0" lvl="0" indent="0" algn="l" rtl="0">
                        <a:lnSpc>
                          <a:spcPct val="100000"/>
                        </a:lnSpc>
                        <a:spcBef>
                          <a:spcPts val="0"/>
                        </a:spcBef>
                        <a:spcAft>
                          <a:spcPts val="0"/>
                        </a:spcAft>
                        <a:buClr>
                          <a:schemeClr val="dk1"/>
                        </a:buClr>
                        <a:buSzPts val="2000"/>
                        <a:buFont typeface="Calibri"/>
                        <a:buNone/>
                      </a:pPr>
                      <a:r>
                        <a:rPr lang="en-US" sz="2000" b="1" u="none" strike="noStrike" cap="none">
                          <a:solidFill>
                            <a:schemeClr val="dk1"/>
                          </a:solidFill>
                        </a:rPr>
                        <a:t>Directional Index (DMI)</a:t>
                      </a:r>
                      <a:endParaRPr sz="2000" b="1" i="0" u="none" strike="noStrike" cap="none">
                        <a:solidFill>
                          <a:schemeClr val="dk1"/>
                        </a:solidFill>
                        <a:latin typeface="Calibri"/>
                        <a:ea typeface="Calibri"/>
                        <a:cs typeface="Calibri"/>
                        <a:sym typeface="Calibri"/>
                      </a:endParaRPr>
                    </a:p>
                  </a:txBody>
                  <a:tcPr marL="91450" marR="91450" marT="45725" marB="45725"/>
                </a:tc>
                <a:tc>
                  <a:txBody>
                    <a:bodyPr/>
                    <a:lstStyle/>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बजारको ट्रेन्डको शक्तिको यस इन्डिकेटर ले नाप्दछ । </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ADX Line(Black Color) , र +DI(Positive directional र -DI Line(Negative Directional) गरि यसमा ३ लाइन लाइन हुन्छ</a:t>
                      </a:r>
                      <a:endParaRPr sz="1600" b="1"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 ।</a:t>
                      </a:r>
                      <a:endParaRPr sz="1600" b="1"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+DI Line: Buyer, -DI Line: Seller</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We take decision in crossover of +DI line and – DI line. </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+DI लाइनले यदि माथितिरबाट माइनस –DI लाइनलाइ काटेमा हामि सेल पोजिसन लिन्छौ । </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तलबाट माथितिर काटेमा त्यो पोइन्टमा हामि किन्ने पोजिसन लिन्छौ । </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यदि रेडलाइन माथि भए वियरिस र तल भए बुलिश साधारण अर्थमा हामिले बुझ्नु पर्छ । </a:t>
                      </a:r>
                      <a:endParaRPr sz="1600" b="1"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It moves around 0 to 100, and 23 50 &amp; 75 are very important. </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0-23 weak trend – No Trade Zone</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23-50 Average trend</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50-75 Strong Trend</a:t>
                      </a:r>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75-100 Extremely Strong Trend </a:t>
                      </a:r>
                      <a:endParaRPr sz="1600" b="1"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Conceptually You can say It is combination of Rsi and MACD</a:t>
                      </a:r>
                      <a:endParaRPr/>
                    </a:p>
                    <a:p>
                      <a:pPr marL="0" marR="0" lvl="0" indent="0" algn="ctr" rtl="0">
                        <a:spcBef>
                          <a:spcPts val="0"/>
                        </a:spcBef>
                        <a:spcAft>
                          <a:spcPts val="0"/>
                        </a:spcAft>
                        <a:buNone/>
                      </a:pPr>
                      <a:endParaRPr sz="1600" b="1" i="0" u="none" strike="noStrike" cap="none">
                        <a:solidFill>
                          <a:schemeClr val="dk1"/>
                        </a:solidFill>
                        <a:latin typeface="Calibri"/>
                        <a:ea typeface="Calibri"/>
                        <a:cs typeface="Calibri"/>
                        <a:sym typeface="Calibri"/>
                      </a:endParaRPr>
                    </a:p>
                  </a:txBody>
                  <a:tcPr marL="91450" marR="91450" marT="45725" marB="45725"/>
                </a:tc>
                <a:tc>
                  <a:txBody>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bl>
          </a:graphicData>
        </a:graphic>
      </p:graphicFrame>
      <p:pic>
        <p:nvPicPr>
          <p:cNvPr id="132" name="Google Shape;132;p6"/>
          <p:cNvPicPr preferRelativeResize="0"/>
          <p:nvPr/>
        </p:nvPicPr>
        <p:blipFill rotWithShape="1">
          <a:blip r:embed="rId3">
            <a:alphaModFix/>
          </a:blip>
          <a:srcRect l="31739" t="32568" r="26321" b="15191"/>
          <a:stretch/>
        </p:blipFill>
        <p:spPr>
          <a:xfrm>
            <a:off x="9608695" y="2594313"/>
            <a:ext cx="2583304" cy="2187549"/>
          </a:xfrm>
          <a:prstGeom prst="rect">
            <a:avLst/>
          </a:prstGeom>
          <a:noFill/>
          <a:ln>
            <a:noFill/>
          </a:ln>
        </p:spPr>
      </p:pic>
      <p:sp>
        <p:nvSpPr>
          <p:cNvPr id="133" name="Google Shape;133;p6"/>
          <p:cNvSpPr txBox="1">
            <a:spLocks noGrp="1"/>
          </p:cNvSpPr>
          <p:nvPr>
            <p:ph type="ftr" idx="11"/>
          </p:nvPr>
        </p:nvSpPr>
        <p:spPr>
          <a:xfrm>
            <a:off x="-2" y="6216135"/>
            <a:ext cx="12192001" cy="641864"/>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Instructor: Ramhari Nepal, यो सामाग्रिको कपिराइट सर्जकमा निहित रहेको छ। कुनै पनि किसिमको कपि वा पाइरेसि भएको पाइएमा कानुन बमोजिम उपचारमा गइनेछ ।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g2218c03aaec_0_0"/>
          <p:cNvPicPr preferRelativeResize="0"/>
          <p:nvPr/>
        </p:nvPicPr>
        <p:blipFill>
          <a:blip r:embed="rId3">
            <a:alphaModFix/>
          </a:blip>
          <a:stretch>
            <a:fillRect/>
          </a:stretch>
        </p:blipFill>
        <p:spPr>
          <a:xfrm>
            <a:off x="0" y="375387"/>
            <a:ext cx="12192001" cy="61072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2218c03aaec_0_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 formation</a:t>
            </a:r>
            <a:endParaRPr/>
          </a:p>
        </p:txBody>
      </p:sp>
      <p:sp>
        <p:nvSpPr>
          <p:cNvPr id="146" name="Google Shape;146;g2218c03aaec_0_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7" name="Google Shape;147;g2218c03aaec_0_7"/>
          <p:cNvPicPr preferRelativeResize="0"/>
          <p:nvPr/>
        </p:nvPicPr>
        <p:blipFill rotWithShape="1">
          <a:blip r:embed="rId3">
            <a:alphaModFix/>
          </a:blip>
          <a:srcRect t="14806"/>
          <a:stretch/>
        </p:blipFill>
        <p:spPr>
          <a:xfrm>
            <a:off x="0" y="1825625"/>
            <a:ext cx="12192000" cy="495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53" name="Google Shape;15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54" name="Google Shape;154;p7"/>
          <p:cNvPicPr preferRelativeResize="0"/>
          <p:nvPr/>
        </p:nvPicPr>
        <p:blipFill rotWithShape="1">
          <a:blip r:embed="rId3">
            <a:alphaModFix/>
          </a:blip>
          <a:srcRect/>
          <a:stretch/>
        </p:blipFill>
        <p:spPr>
          <a:xfrm>
            <a:off x="261250" y="188675"/>
            <a:ext cx="10670918" cy="6669324"/>
          </a:xfrm>
          <a:prstGeom prst="rect">
            <a:avLst/>
          </a:prstGeom>
          <a:noFill/>
          <a:ln>
            <a:noFill/>
          </a:ln>
        </p:spPr>
      </p:pic>
      <p:cxnSp>
        <p:nvCxnSpPr>
          <p:cNvPr id="155" name="Google Shape;155;p7"/>
          <p:cNvCxnSpPr/>
          <p:nvPr/>
        </p:nvCxnSpPr>
        <p:spPr>
          <a:xfrm>
            <a:off x="6763657" y="4775200"/>
            <a:ext cx="217714" cy="754743"/>
          </a:xfrm>
          <a:prstGeom prst="straightConnector1">
            <a:avLst/>
          </a:prstGeom>
          <a:noFill/>
          <a:ln w="76200" cap="flat" cmpd="sng">
            <a:solidFill>
              <a:schemeClr val="accent1"/>
            </a:solidFill>
            <a:prstDash val="solid"/>
            <a:miter lim="800000"/>
            <a:headEnd type="none" w="sm" len="sm"/>
            <a:tailEnd type="triangle" w="med" len="med"/>
          </a:ln>
        </p:spPr>
      </p:cxnSp>
      <p:sp>
        <p:nvSpPr>
          <p:cNvPr id="156" name="Google Shape;156;p7"/>
          <p:cNvSpPr txBox="1"/>
          <p:nvPr/>
        </p:nvSpPr>
        <p:spPr>
          <a:xfrm>
            <a:off x="4659086" y="3759200"/>
            <a:ext cx="269965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यसको अर्थ गिरावटको वेट बढ्यो भनेको हो ।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1265</Words>
  <Application>Microsoft Office PowerPoint</Application>
  <PresentationFormat>Widescreen</PresentationFormat>
  <Paragraphs>115</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Noto Sans Symbols</vt:lpstr>
      <vt:lpstr>Office Theme</vt:lpstr>
      <vt:lpstr>Day 10: Introduction of Technical Indicator</vt:lpstr>
      <vt:lpstr>Most Common Combination of Technical Indicator</vt:lpstr>
      <vt:lpstr>PowerPoint Presentation</vt:lpstr>
      <vt:lpstr>PowerPoint Presentation</vt:lpstr>
      <vt:lpstr>PowerPoint Presentation</vt:lpstr>
      <vt:lpstr>PowerPoint Presentation</vt:lpstr>
      <vt:lpstr>PowerPoint Presentation</vt:lpstr>
      <vt:lpstr>DM formation</vt:lpstr>
      <vt:lpstr>PowerPoint Presentation</vt:lpstr>
      <vt:lpstr>कहिले काहि RSI ले बजारको ट्रेन्डको शक्ति देखाइरहेको हुन्छ । यहाँ चार्टमा नेप्से बढ्न रोकिएको छैन तर Rsi कमजोर अवस्थामा छ । </vt:lpstr>
      <vt:lpstr>Rate of Change-ROC</vt:lpstr>
      <vt:lpstr>ROC- Rate of Change</vt:lpstr>
      <vt:lpstr>Commodity Channel Index- CCI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10: Introduction of Technical Indicator</dc:title>
  <dc:creator>Hi-Tech</dc:creator>
  <cp:lastModifiedBy>acer</cp:lastModifiedBy>
  <cp:revision>1</cp:revision>
  <dcterms:created xsi:type="dcterms:W3CDTF">2022-03-11T02:28:22Z</dcterms:created>
  <dcterms:modified xsi:type="dcterms:W3CDTF">2024-03-10T14:25:19Z</dcterms:modified>
</cp:coreProperties>
</file>